
<file path=[Content_Types].xml><?xml version="1.0" encoding="utf-8"?>
<Types xmlns="http://schemas.openxmlformats.org/package/2006/content-types">
  <Default Extension="com" ContentType="image/jpeg"/>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2"/>
  </p:notesMasterIdLst>
  <p:sldIdLst>
    <p:sldId id="264" r:id="rId5"/>
    <p:sldId id="318" r:id="rId6"/>
    <p:sldId id="313" r:id="rId7"/>
    <p:sldId id="314" r:id="rId8"/>
    <p:sldId id="315" r:id="rId9"/>
    <p:sldId id="316" r:id="rId10"/>
    <p:sldId id="317"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7" autoAdjust="0"/>
    <p:restoredTop sz="94619" autoAdjust="0"/>
  </p:normalViewPr>
  <p:slideViewPr>
    <p:cSldViewPr snapToGrid="0">
      <p:cViewPr>
        <p:scale>
          <a:sx n="85" d="100"/>
          <a:sy n="85" d="100"/>
        </p:scale>
        <p:origin x="282" y="48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6DBDFE-DD3D-4291-A404-1B97A83A6EA8}" type="datetimeFigureOut">
              <a:rPr lang="en-US" smtClean="0"/>
              <a:t>3/30/2021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456DE3-4E01-4AFD-AD42-42312842ED89}" type="slidenum">
              <a:rPr lang="en-US" smtClean="0"/>
              <a:t>‹#›</a:t>
            </a:fld>
            <a:endParaRPr lang="en-US" dirty="0"/>
          </a:p>
        </p:txBody>
      </p:sp>
    </p:spTree>
    <p:extLst>
      <p:ext uri="{BB962C8B-B14F-4D97-AF65-F5344CB8AC3E}">
        <p14:creationId xmlns:p14="http://schemas.microsoft.com/office/powerpoint/2010/main" val="702961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98700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3/30/2021</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1184701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3/30/2021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575881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3/30/2021</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169732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3/30/2021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500582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F15D8-96D1-4781-BC50-CA8A088B2FE4}" type="datetime1">
              <a:rPr lang="en-US" smtClean="0"/>
              <a:t>3/30/2021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020732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3/30/2021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073587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3/30/2021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375327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3/30/2021</a:t>
            </a:fld>
            <a:endParaRPr lang="en-US" dirty="0"/>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dirty="0"/>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432160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3/30/2021</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dirty="0"/>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099103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3/30/2021</a:t>
            </a:fld>
            <a:endParaRPr lang="en-US" dirty="0"/>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720901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10.com"/><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flower illustrations">
            <a:extLst>
              <a:ext uri="{FF2B5EF4-FFF2-40B4-BE49-F238E27FC236}">
                <a16:creationId xmlns:a16="http://schemas.microsoft.com/office/drawing/2014/main" id="{46768272-0F6A-4E58-A45C-F10D015D8952}"/>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0" y="-839"/>
            <a:ext cx="12191980" cy="6858000"/>
          </a:xfrm>
          <a:prstGeom prst="rect">
            <a:avLst/>
          </a:prstGeom>
        </p:spPr>
      </p:pic>
      <p:sp useBgFill="1">
        <p:nvSpPr>
          <p:cNvPr id="73" name="Rectangle 72">
            <a:extLst>
              <a:ext uri="{FF2B5EF4-FFF2-40B4-BE49-F238E27FC236}">
                <a16:creationId xmlns:a16="http://schemas.microsoft.com/office/drawing/2014/main" id="{BF9FFE17-DE95-4821-ACC1-B90C954492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75" name="Rectangle 74">
            <a:extLst>
              <a:ext uri="{FF2B5EF4-FFF2-40B4-BE49-F238E27FC236}">
                <a16:creationId xmlns:a16="http://schemas.microsoft.com/office/drawing/2014/main" id="{03CF76AF-FF72-4430-A772-0584032902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1771132" y="2091263"/>
            <a:ext cx="8649738" cy="2590800"/>
          </a:xfrm>
        </p:spPr>
        <p:txBody>
          <a:bodyPr>
            <a:normAutofit fontScale="90000"/>
          </a:bodyPr>
          <a:lstStyle/>
          <a:p>
            <a:r>
              <a:rPr lang="en-US" sz="6800" dirty="0"/>
              <a:t>Social Media, celebrities, and brand image</a:t>
            </a:r>
          </a:p>
        </p:txBody>
      </p:sp>
      <p:sp>
        <p:nvSpPr>
          <p:cNvPr id="3" name="Subtitle 2">
            <a:extLst>
              <a:ext uri="{FF2B5EF4-FFF2-40B4-BE49-F238E27FC236}">
                <a16:creationId xmlns:a16="http://schemas.microsoft.com/office/drawing/2014/main" id="{C8722DDC-8EEE-4A06-8DFE-B44871EAA2CF}"/>
              </a:ext>
            </a:extLst>
          </p:cNvPr>
          <p:cNvSpPr>
            <a:spLocks noGrp="1"/>
          </p:cNvSpPr>
          <p:nvPr>
            <p:ph type="subTitle" idx="1"/>
          </p:nvPr>
        </p:nvSpPr>
        <p:spPr>
          <a:xfrm>
            <a:off x="1771130" y="4682062"/>
            <a:ext cx="8652788" cy="457201"/>
          </a:xfrm>
        </p:spPr>
        <p:txBody>
          <a:bodyPr>
            <a:normAutofit/>
          </a:bodyPr>
          <a:lstStyle/>
          <a:p>
            <a:pPr>
              <a:spcAft>
                <a:spcPts val="600"/>
              </a:spcAft>
            </a:pPr>
            <a:r>
              <a:rPr lang="en-US" dirty="0"/>
              <a:t>Hannah Knight</a:t>
            </a:r>
            <a:endParaRPr lang="en-US" sz="1800" dirty="0"/>
          </a:p>
        </p:txBody>
      </p:sp>
      <p:sp>
        <p:nvSpPr>
          <p:cNvPr id="77" name="Rectangle 76">
            <a:extLst>
              <a:ext uri="{FF2B5EF4-FFF2-40B4-BE49-F238E27FC236}">
                <a16:creationId xmlns:a16="http://schemas.microsoft.com/office/drawing/2014/main" id="{0B1C8180-2FDD-4202-8C45-4057CB1AB2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9" name="Straight Connector 78">
            <a:extLst>
              <a:ext uri="{FF2B5EF4-FFF2-40B4-BE49-F238E27FC236}">
                <a16:creationId xmlns:a16="http://schemas.microsoft.com/office/drawing/2014/main" id="{D6E86CC6-13EA-4A88-86AD-CF27BF52CC9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267730"/>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3F80B441-4F7D-4B40-8A13-FED03A1F3A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941820" y="1267730"/>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70C7FD1A-44B1-4E4C-B0C9-A8103DCCDCC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913025"/>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280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34FC2-9D35-40B4-8CD6-E53DD70AC850}"/>
              </a:ext>
            </a:extLst>
          </p:cNvPr>
          <p:cNvSpPr>
            <a:spLocks noGrp="1"/>
          </p:cNvSpPr>
          <p:nvPr>
            <p:ph type="title"/>
          </p:nvPr>
        </p:nvSpPr>
        <p:spPr/>
        <p:txBody>
          <a:bodyPr/>
          <a:lstStyle/>
          <a:p>
            <a:r>
              <a:rPr lang="en-US" dirty="0"/>
              <a:t>Trends in 2026</a:t>
            </a:r>
          </a:p>
        </p:txBody>
      </p:sp>
      <p:sp>
        <p:nvSpPr>
          <p:cNvPr id="3" name="Content Placeholder 2">
            <a:extLst>
              <a:ext uri="{FF2B5EF4-FFF2-40B4-BE49-F238E27FC236}">
                <a16:creationId xmlns:a16="http://schemas.microsoft.com/office/drawing/2014/main" id="{D6A84438-4CDD-47E2-9CC4-F2D2912235BA}"/>
              </a:ext>
            </a:extLst>
          </p:cNvPr>
          <p:cNvSpPr>
            <a:spLocks noGrp="1"/>
          </p:cNvSpPr>
          <p:nvPr>
            <p:ph idx="1"/>
          </p:nvPr>
        </p:nvSpPr>
        <p:spPr>
          <a:xfrm>
            <a:off x="763127" y="2103119"/>
            <a:ext cx="5996701" cy="4376217"/>
          </a:xfrm>
        </p:spPr>
        <p:txBody>
          <a:bodyPr>
            <a:normAutofit/>
          </a:bodyPr>
          <a:lstStyle/>
          <a:p>
            <a:r>
              <a:rPr lang="en-US" dirty="0"/>
              <a:t>Our world changes in the blink of an eye. Before you know it something you love is already out of style. Looking forward to 2026, I believe that our world will be very different. This does not just apply to the fashion industry but to the automobile and technology industries too. </a:t>
            </a:r>
          </a:p>
          <a:p>
            <a:r>
              <a:rPr lang="en-US" dirty="0"/>
              <a:t>Trend forecasting for 2026:</a:t>
            </a:r>
          </a:p>
          <a:p>
            <a:pPr lvl="1"/>
            <a:r>
              <a:rPr lang="en-US" dirty="0"/>
              <a:t>More than half of the cars will be fully electric</a:t>
            </a:r>
          </a:p>
          <a:p>
            <a:pPr lvl="1"/>
            <a:r>
              <a:rPr lang="en-US" dirty="0"/>
              <a:t>Ultra thin phones and laptops</a:t>
            </a:r>
          </a:p>
          <a:p>
            <a:pPr lvl="1"/>
            <a:r>
              <a:rPr lang="en-US" dirty="0"/>
              <a:t>Color blocking in clothing</a:t>
            </a:r>
          </a:p>
          <a:p>
            <a:pPr lvl="1"/>
            <a:r>
              <a:rPr lang="en-US" dirty="0"/>
              <a:t>Natural looking makeup </a:t>
            </a:r>
          </a:p>
          <a:p>
            <a:pPr lvl="1"/>
            <a:r>
              <a:rPr lang="en-US" dirty="0"/>
              <a:t>Low heels will replace stilettos </a:t>
            </a:r>
          </a:p>
          <a:p>
            <a:pPr lvl="1"/>
            <a:r>
              <a:rPr lang="en-US" dirty="0"/>
              <a:t>Midi skirts with graphic tees</a:t>
            </a:r>
          </a:p>
          <a:p>
            <a:pPr marL="274320" lvl="1" indent="0">
              <a:buNone/>
            </a:pPr>
            <a:endParaRPr lang="en-US" dirty="0"/>
          </a:p>
          <a:p>
            <a:pPr marL="274320" lvl="1" indent="0">
              <a:buNone/>
            </a:pPr>
            <a:r>
              <a:rPr lang="en-US" dirty="0"/>
              <a:t>These are just a few items that I see being around in 2026. I think that many styles will come and go but I believe that these will for sure stick around.</a:t>
            </a:r>
          </a:p>
        </p:txBody>
      </p:sp>
      <p:pic>
        <p:nvPicPr>
          <p:cNvPr id="2050" name="Picture 2" descr="Electric Cars Could Save Ride-Sharing Drivers $5,200 a Year | Greentech  Media">
            <a:extLst>
              <a:ext uri="{FF2B5EF4-FFF2-40B4-BE49-F238E27FC236}">
                <a16:creationId xmlns:a16="http://schemas.microsoft.com/office/drawing/2014/main" id="{5A99C4BE-3CFF-4628-9214-9E926F2D36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7993" y="2399157"/>
            <a:ext cx="2800350" cy="162877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8 of the best laptops for business: See why the MacBook Pro and Lenovo  ThinkPad top our list">
            <a:extLst>
              <a:ext uri="{FF2B5EF4-FFF2-40B4-BE49-F238E27FC236}">
                <a16:creationId xmlns:a16="http://schemas.microsoft.com/office/drawing/2014/main" id="{969EC148-3BC0-4ADF-BF47-5C2566B59E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07656" y="2294391"/>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208D1ACD-59D4-46B2-95CD-59BB8302D8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9345" y="3996309"/>
            <a:ext cx="2438313" cy="2438313"/>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Natural Makeup: All the Secrets Revealed | Glaminati.com | Soft natural  makeup, Natural makeup for teens, Best natural makeup">
            <a:extLst>
              <a:ext uri="{FF2B5EF4-FFF2-40B4-BE49-F238E27FC236}">
                <a16:creationId xmlns:a16="http://schemas.microsoft.com/office/drawing/2014/main" id="{BD39284C-4179-459B-A4AA-B523CCD5507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29562" y="410156"/>
            <a:ext cx="1499311" cy="2253063"/>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a:extLst>
              <a:ext uri="{FF2B5EF4-FFF2-40B4-BE49-F238E27FC236}">
                <a16:creationId xmlns:a16="http://schemas.microsoft.com/office/drawing/2014/main" id="{5B5BAF1D-8AF6-4F43-AFDF-D8A992A37CD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07657" y="4308129"/>
            <a:ext cx="2143125" cy="2079342"/>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Leopard Skirt Outfit | Marisa Kay | photography by  nicolebriannphotography.com leopard print skirt midi skirt l… | Printed  skirt outfit, Fashion, Fashion outfits">
            <a:extLst>
              <a:ext uri="{FF2B5EF4-FFF2-40B4-BE49-F238E27FC236}">
                <a16:creationId xmlns:a16="http://schemas.microsoft.com/office/drawing/2014/main" id="{7F937E56-61E5-4C7F-A233-8D80B38A56F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68169" y="410156"/>
            <a:ext cx="1499311" cy="22458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62099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E52B0-8DE3-4603-BB48-E4AD25CC35C0}"/>
              </a:ext>
            </a:extLst>
          </p:cNvPr>
          <p:cNvSpPr>
            <a:spLocks noGrp="1"/>
          </p:cNvSpPr>
          <p:nvPr>
            <p:ph type="title"/>
          </p:nvPr>
        </p:nvSpPr>
        <p:spPr/>
        <p:txBody>
          <a:bodyPr/>
          <a:lstStyle/>
          <a:p>
            <a:r>
              <a:rPr lang="en-US" dirty="0"/>
              <a:t>Celebrities Influence</a:t>
            </a:r>
          </a:p>
        </p:txBody>
      </p:sp>
      <p:sp>
        <p:nvSpPr>
          <p:cNvPr id="3" name="Content Placeholder 2">
            <a:extLst>
              <a:ext uri="{FF2B5EF4-FFF2-40B4-BE49-F238E27FC236}">
                <a16:creationId xmlns:a16="http://schemas.microsoft.com/office/drawing/2014/main" id="{B7CA8A22-19DF-48D5-B8D3-0FD61C593151}"/>
              </a:ext>
            </a:extLst>
          </p:cNvPr>
          <p:cNvSpPr>
            <a:spLocks noGrp="1"/>
          </p:cNvSpPr>
          <p:nvPr>
            <p:ph idx="1"/>
          </p:nvPr>
        </p:nvSpPr>
        <p:spPr>
          <a:xfrm>
            <a:off x="1066800" y="2103120"/>
            <a:ext cx="7291589" cy="3849624"/>
          </a:xfrm>
        </p:spPr>
        <p:txBody>
          <a:bodyPr/>
          <a:lstStyle/>
          <a:p>
            <a:r>
              <a:rPr lang="en-US" dirty="0"/>
              <a:t>It is no secret that celebrities have a massive influence on trends. They use social media to get their message through to consumers. Whether they are doing ads for companies, or just giving their opinions, they have an impact on what is worn and trending. </a:t>
            </a:r>
          </a:p>
          <a:p>
            <a:r>
              <a:rPr lang="en-US" dirty="0"/>
              <a:t>Hannah Ann </a:t>
            </a:r>
            <a:r>
              <a:rPr lang="en-US" dirty="0" err="1"/>
              <a:t>Sluss</a:t>
            </a:r>
            <a:r>
              <a:rPr lang="en-US" dirty="0"/>
              <a:t>: She was on The Bachelor season 24 and ended up getting the final rose. She did not end up with Bachelor, Peter Webber, but she did end up with a huge social media following. She has 1.3 million followers on Instagram and is now an influencer who does ads for different companies such as </a:t>
            </a:r>
            <a:r>
              <a:rPr lang="en-US" dirty="0" err="1"/>
              <a:t>Alo</a:t>
            </a:r>
            <a:r>
              <a:rPr lang="en-US" dirty="0"/>
              <a:t> Yoga, Revolve, Lively, and many more. She is a successful influencer because she was liked when she was on the Bachelor and that carried over to her social media accounts. She is a respectful and professional person who has not been involved in any scandals or sticky situations. </a:t>
            </a:r>
          </a:p>
        </p:txBody>
      </p:sp>
      <p:pic>
        <p:nvPicPr>
          <p:cNvPr id="1026" name="Picture 2" descr="Hannah Ann Sluss from 'The Bachelor': 9 things to know">
            <a:extLst>
              <a:ext uri="{FF2B5EF4-FFF2-40B4-BE49-F238E27FC236}">
                <a16:creationId xmlns:a16="http://schemas.microsoft.com/office/drawing/2014/main" id="{6879E649-CBE9-41FF-AC02-BD7FB18D30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71796" y="642594"/>
            <a:ext cx="2355168" cy="156725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AB0314E7-DA8A-4104-9475-C5BAD5020F01}"/>
              </a:ext>
            </a:extLst>
          </p:cNvPr>
          <p:cNvPicPr/>
          <p:nvPr/>
        </p:nvPicPr>
        <p:blipFill rotWithShape="1">
          <a:blip r:embed="rId3">
            <a:extLst>
              <a:ext uri="{28A0092B-C50C-407E-A947-70E740481C1C}">
                <a14:useLocalDpi xmlns:a14="http://schemas.microsoft.com/office/drawing/2010/main" val="0"/>
              </a:ext>
            </a:extLst>
          </a:blip>
          <a:srcRect l="1620" t="5803" r="2865" b="9483"/>
          <a:stretch/>
        </p:blipFill>
        <p:spPr bwMode="auto">
          <a:xfrm>
            <a:off x="9039455" y="2504941"/>
            <a:ext cx="2575774" cy="3935846"/>
          </a:xfrm>
          <a:prstGeom prst="rect">
            <a:avLst/>
          </a:prstGeom>
          <a:noFill/>
          <a:ln>
            <a:noFill/>
          </a:ln>
        </p:spPr>
      </p:pic>
    </p:spTree>
    <p:extLst>
      <p:ext uri="{BB962C8B-B14F-4D97-AF65-F5344CB8AC3E}">
        <p14:creationId xmlns:p14="http://schemas.microsoft.com/office/powerpoint/2010/main" val="1776066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7">
            <a:extLst>
              <a:ext uri="{FF2B5EF4-FFF2-40B4-BE49-F238E27FC236}">
                <a16:creationId xmlns:a16="http://schemas.microsoft.com/office/drawing/2014/main" id="{7203729A-66E4-4139-B3DB-CECEF6DA52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9">
            <a:extLst>
              <a:ext uri="{FF2B5EF4-FFF2-40B4-BE49-F238E27FC236}">
                <a16:creationId xmlns:a16="http://schemas.microsoft.com/office/drawing/2014/main" id="{448B0185-BF60-40FC-A3B6-BF883AD4E7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1">
            <a:extLst>
              <a:ext uri="{FF2B5EF4-FFF2-40B4-BE49-F238E27FC236}">
                <a16:creationId xmlns:a16="http://schemas.microsoft.com/office/drawing/2014/main" id="{75FF99E5-A26E-4AC8-AA09-A9F829E3AE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B5BD307D-0592-4226-A186-5B074D584454}"/>
              </a:ext>
            </a:extLst>
          </p:cNvPr>
          <p:cNvSpPr>
            <a:spLocks noGrp="1"/>
          </p:cNvSpPr>
          <p:nvPr>
            <p:ph type="title"/>
          </p:nvPr>
        </p:nvSpPr>
        <p:spPr>
          <a:xfrm>
            <a:off x="721206" y="891241"/>
            <a:ext cx="3939084" cy="5075519"/>
          </a:xfrm>
        </p:spPr>
        <p:txBody>
          <a:bodyPr>
            <a:normAutofit/>
          </a:bodyPr>
          <a:lstStyle/>
          <a:p>
            <a:pPr algn="r"/>
            <a:r>
              <a:rPr lang="en-US"/>
              <a:t>Influence of Social Media </a:t>
            </a:r>
          </a:p>
        </p:txBody>
      </p:sp>
      <p:cxnSp>
        <p:nvCxnSpPr>
          <p:cNvPr id="19" name="Straight Connector 13">
            <a:extLst>
              <a:ext uri="{FF2B5EF4-FFF2-40B4-BE49-F238E27FC236}">
                <a16:creationId xmlns:a16="http://schemas.microsoft.com/office/drawing/2014/main" id="{8A5AEE14-4971-4A17-9134-2678A90F29F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9078" y="2057401"/>
            <a:ext cx="0" cy="2743200"/>
          </a:xfrm>
          <a:prstGeom prst="line">
            <a:avLst/>
          </a:prstGeom>
          <a:ln w="158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EA74D77-9F21-4839-B144-18CBD78687DA}"/>
              </a:ext>
            </a:extLst>
          </p:cNvPr>
          <p:cNvSpPr>
            <a:spLocks noGrp="1"/>
          </p:cNvSpPr>
          <p:nvPr>
            <p:ph idx="1"/>
          </p:nvPr>
        </p:nvSpPr>
        <p:spPr>
          <a:xfrm>
            <a:off x="5300812" y="891241"/>
            <a:ext cx="5978834" cy="5075519"/>
          </a:xfrm>
        </p:spPr>
        <p:txBody>
          <a:bodyPr anchor="ctr">
            <a:normAutofit/>
          </a:bodyPr>
          <a:lstStyle/>
          <a:p>
            <a:r>
              <a:rPr lang="en-US" dirty="0"/>
              <a:t>In today’s world, social media is the number one way that trends are spread around the world. Users see pictures and videos of people around the world and take after them. Social media makes it so easy for a fashion trend to be spread. With new features on social media apps, shopping and following trends is now easier than ever.</a:t>
            </a:r>
          </a:p>
          <a:p>
            <a:r>
              <a:rPr lang="en-US" dirty="0"/>
              <a:t>Instagram: This is arguably the most influential social media site. When someone posts a photo wearing specific items of clothing, they can tag the store/company it was purchased from. Another feature on Instagram that makes it very easy to start new trends is being able to link items in the Instagram Stories. A lot of times influencers will link the items they are talking about in a story so that it is very easy for the consumers to find the exact item. This leads to more purchases of these certain items, thus, starting trends. </a:t>
            </a:r>
          </a:p>
        </p:txBody>
      </p:sp>
      <p:pic>
        <p:nvPicPr>
          <p:cNvPr id="2050" name="Picture 2" descr="How To Use Instagram as a Marketing Tool - Alphagraphics Nashville | Music  City">
            <a:extLst>
              <a:ext uri="{FF2B5EF4-FFF2-40B4-BE49-F238E27FC236}">
                <a16:creationId xmlns:a16="http://schemas.microsoft.com/office/drawing/2014/main" id="{B44D33B2-E188-4F78-BBA2-DB0DE577CF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856" y="374904"/>
            <a:ext cx="2143125" cy="21336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TikTok - Make Your Day">
            <a:extLst>
              <a:ext uri="{FF2B5EF4-FFF2-40B4-BE49-F238E27FC236}">
                <a16:creationId xmlns:a16="http://schemas.microsoft.com/office/drawing/2014/main" id="{83A62300-4B50-4669-A282-859F0DDE35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856" y="4339971"/>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54865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23EBFBD2-DA69-40F0-9B41-6AA12C08FC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66E085B8-E6D9-4530-9AE3-4C2B79CE41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01279" y="237744"/>
            <a:ext cx="7652977" cy="6382512"/>
          </a:xfrm>
          <a:prstGeom prst="rect">
            <a:avLst/>
          </a:prstGeom>
          <a:solidFill>
            <a:schemeClr val="bg1">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EBA473B5-7377-4358-BE39-A6F0FB07198D}"/>
              </a:ext>
            </a:extLst>
          </p:cNvPr>
          <p:cNvSpPr>
            <a:spLocks noGrp="1"/>
          </p:cNvSpPr>
          <p:nvPr>
            <p:ph type="title"/>
          </p:nvPr>
        </p:nvSpPr>
        <p:spPr>
          <a:xfrm>
            <a:off x="4706982" y="642593"/>
            <a:ext cx="6736084" cy="1744183"/>
          </a:xfrm>
        </p:spPr>
        <p:txBody>
          <a:bodyPr>
            <a:normAutofit/>
          </a:bodyPr>
          <a:lstStyle/>
          <a:p>
            <a:r>
              <a:rPr lang="en-US" dirty="0"/>
              <a:t>Brand Image</a:t>
            </a:r>
          </a:p>
        </p:txBody>
      </p:sp>
      <p:pic>
        <p:nvPicPr>
          <p:cNvPr id="1028" name="Picture 4" descr="Tinder | Dating, Make Friends &amp; Meet New People">
            <a:extLst>
              <a:ext uri="{FF2B5EF4-FFF2-40B4-BE49-F238E27FC236}">
                <a16:creationId xmlns:a16="http://schemas.microsoft.com/office/drawing/2014/main" id="{AC7E6DD2-58C5-410C-983A-4E4EF2613BC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51340" y="484635"/>
            <a:ext cx="2790023" cy="279002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is everything for your business">
            <a:extLst>
              <a:ext uri="{FF2B5EF4-FFF2-40B4-BE49-F238E27FC236}">
                <a16:creationId xmlns:a16="http://schemas.microsoft.com/office/drawing/2014/main" id="{E52A762F-9515-4FB2-B801-EA7E595595B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07891" y="3435520"/>
            <a:ext cx="2802479" cy="279002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AB708EBD-3CD7-4378-AD56-0384F3689331}"/>
              </a:ext>
            </a:extLst>
          </p:cNvPr>
          <p:cNvSpPr>
            <a:spLocks noGrp="1"/>
          </p:cNvSpPr>
          <p:nvPr>
            <p:ph idx="1"/>
          </p:nvPr>
        </p:nvSpPr>
        <p:spPr>
          <a:xfrm>
            <a:off x="4706983" y="2057400"/>
            <a:ext cx="6736084" cy="3977640"/>
          </a:xfrm>
        </p:spPr>
        <p:txBody>
          <a:bodyPr>
            <a:normAutofit/>
          </a:bodyPr>
          <a:lstStyle/>
          <a:p>
            <a:pPr>
              <a:lnSpc>
                <a:spcPct val="100000"/>
              </a:lnSpc>
            </a:pPr>
            <a:r>
              <a:rPr lang="en-US" sz="1450" dirty="0"/>
              <a:t>The goal of any successful company is to have a good brand image. They want their consumers to see them as a good, reliable company. Establishing brand image is one of the most important factors when starting a business, and one of the best ways to do that is through social media. Establishing a strong social media presence is just the first step of creating a strong online brand image. Having an aesthetically please page, responding promptly to direct messages, and actively posting are just the main components of creating a brand image. If you do all of these things, consumers will realize that your company is dedicated to its customers and can be a trustworthy company to conduct business with. </a:t>
            </a:r>
          </a:p>
          <a:p>
            <a:pPr>
              <a:lnSpc>
                <a:spcPct val="100000"/>
              </a:lnSpc>
            </a:pPr>
            <a:r>
              <a:rPr lang="en-US" sz="1450" dirty="0"/>
              <a:t>Fashion trends can impact brand image because a company needs to be up to date with the trends to have a good brand image. They need to have a current logo that is not outdated and represents their company well. One company that comes to mind when I think of a positive brand image is Tinder. They have a fun logo that is up to date. They are also very active on social media, especially twitter. They interact with other people on Twitter which makes them likeable to many people.</a:t>
            </a:r>
          </a:p>
        </p:txBody>
      </p:sp>
      <p:sp>
        <p:nvSpPr>
          <p:cNvPr id="79" name="Rectangle 78">
            <a:extLst>
              <a:ext uri="{FF2B5EF4-FFF2-40B4-BE49-F238E27FC236}">
                <a16:creationId xmlns:a16="http://schemas.microsoft.com/office/drawing/2014/main" id="{4F2304C2-1AD0-4AFD-93A0-BB1D998E0F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41371" y="374904"/>
            <a:ext cx="7378773" cy="6108192"/>
          </a:xfrm>
          <a:prstGeom prst="rect">
            <a:avLst/>
          </a:prstGeom>
          <a:noFill/>
          <a:ln w="6350" cap="sq" cmpd="sng" algn="ctr">
            <a:solidFill>
              <a:schemeClr val="tx1">
                <a:lumMod val="75000"/>
                <a:lumOff val="25000"/>
              </a:schemeClr>
            </a:solidFill>
            <a:prstDash val="solid"/>
            <a:miter lim="800000"/>
          </a:ln>
          <a:effectLst/>
        </p:spPr>
      </p:sp>
    </p:spTree>
    <p:extLst>
      <p:ext uri="{BB962C8B-B14F-4D97-AF65-F5344CB8AC3E}">
        <p14:creationId xmlns:p14="http://schemas.microsoft.com/office/powerpoint/2010/main" val="22590978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C3681-32A0-47FB-938D-36D3BF6B0C44}"/>
              </a:ext>
            </a:extLst>
          </p:cNvPr>
          <p:cNvSpPr>
            <a:spLocks noGrp="1"/>
          </p:cNvSpPr>
          <p:nvPr>
            <p:ph type="title"/>
          </p:nvPr>
        </p:nvSpPr>
        <p:spPr/>
        <p:txBody>
          <a:bodyPr/>
          <a:lstStyle/>
          <a:p>
            <a:r>
              <a:rPr lang="en-US" dirty="0"/>
              <a:t>Cultural Zeitgeist</a:t>
            </a:r>
          </a:p>
        </p:txBody>
      </p:sp>
      <p:sp>
        <p:nvSpPr>
          <p:cNvPr id="3" name="Content Placeholder 2">
            <a:extLst>
              <a:ext uri="{FF2B5EF4-FFF2-40B4-BE49-F238E27FC236}">
                <a16:creationId xmlns:a16="http://schemas.microsoft.com/office/drawing/2014/main" id="{C8FD2C23-F793-4437-A4C6-C04CF4B60738}"/>
              </a:ext>
            </a:extLst>
          </p:cNvPr>
          <p:cNvSpPr>
            <a:spLocks noGrp="1"/>
          </p:cNvSpPr>
          <p:nvPr>
            <p:ph idx="1"/>
          </p:nvPr>
        </p:nvSpPr>
        <p:spPr>
          <a:xfrm>
            <a:off x="1066800" y="2103120"/>
            <a:ext cx="6062283" cy="3849624"/>
          </a:xfrm>
        </p:spPr>
        <p:txBody>
          <a:bodyPr>
            <a:noAutofit/>
          </a:bodyPr>
          <a:lstStyle/>
          <a:p>
            <a:r>
              <a:rPr lang="en-US" sz="1600" dirty="0"/>
              <a:t>The role of dress can shape cultural interactions by being a topic of discussion. They way you dress can say a lot about you and your culture. This can bring up discussions with people you may not already know, creating cultural interactions. </a:t>
            </a:r>
          </a:p>
          <a:p>
            <a:r>
              <a:rPr lang="en-US" sz="1600" dirty="0"/>
              <a:t>The cultural zeitgeist has a big impact on fashion. The cultural “spirit of the times” is how people dress, act, and carry themselves in a particular time period. The zeitgeist sets the mood for that time period, and people dress to match that. Fashion trends can also have an impact on the zeitgeist. It is a two-way street full of fashion trends, communication, and influence. When a trend starts, it can impact the way people act and carry themselves. That is an example of cultural zeitgeist being influenced by trends. </a:t>
            </a:r>
          </a:p>
        </p:txBody>
      </p:sp>
      <p:pic>
        <p:nvPicPr>
          <p:cNvPr id="2050" name="Picture 2" descr="Why Everyone Is Into Ugly Fashion: An Explainer - Fashionista">
            <a:extLst>
              <a:ext uri="{FF2B5EF4-FFF2-40B4-BE49-F238E27FC236}">
                <a16:creationId xmlns:a16="http://schemas.microsoft.com/office/drawing/2014/main" id="{9A1F3AD3-531D-4E01-AD4A-7AC231C8D4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66180" y="607908"/>
            <a:ext cx="4045891" cy="281257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Theories of Fashion | LoveToKnow | Theory fashion, Evolution of fashion,  Fashion">
            <a:extLst>
              <a:ext uri="{FF2B5EF4-FFF2-40B4-BE49-F238E27FC236}">
                <a16:creationId xmlns:a16="http://schemas.microsoft.com/office/drawing/2014/main" id="{5C395A44-E23D-4FD7-81E9-70E1412FA3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2417" y="3641417"/>
            <a:ext cx="4091324" cy="2722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30138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2D8E2-5D10-45FC-B4B6-32F12D3BC29A}"/>
              </a:ext>
            </a:extLst>
          </p:cNvPr>
          <p:cNvSpPr>
            <a:spLocks noGrp="1"/>
          </p:cNvSpPr>
          <p:nvPr>
            <p:ph type="title"/>
          </p:nvPr>
        </p:nvSpPr>
        <p:spPr/>
        <p:txBody>
          <a:bodyPr/>
          <a:lstStyle/>
          <a:p>
            <a:r>
              <a:rPr lang="en-US" dirty="0"/>
              <a:t>Artistic and Cultural Influences</a:t>
            </a:r>
          </a:p>
        </p:txBody>
      </p:sp>
      <p:sp>
        <p:nvSpPr>
          <p:cNvPr id="3" name="Content Placeholder 2">
            <a:extLst>
              <a:ext uri="{FF2B5EF4-FFF2-40B4-BE49-F238E27FC236}">
                <a16:creationId xmlns:a16="http://schemas.microsoft.com/office/drawing/2014/main" id="{121DB520-EB93-4E9A-806C-D09C7A32AFF6}"/>
              </a:ext>
            </a:extLst>
          </p:cNvPr>
          <p:cNvSpPr>
            <a:spLocks noGrp="1"/>
          </p:cNvSpPr>
          <p:nvPr>
            <p:ph idx="1"/>
          </p:nvPr>
        </p:nvSpPr>
        <p:spPr>
          <a:xfrm>
            <a:off x="1066800" y="2103120"/>
            <a:ext cx="6854260" cy="3849624"/>
          </a:xfrm>
        </p:spPr>
        <p:txBody>
          <a:bodyPr>
            <a:normAutofit/>
          </a:bodyPr>
          <a:lstStyle/>
          <a:p>
            <a:r>
              <a:rPr lang="en-US" dirty="0"/>
              <a:t>Fashion can be influenced by almost anything. Two popular ways of influencing fashion is through art and culture. Art can influence fashion through music, paintings, and sculptures. Today, music has a huge impact on the way we dress. People like to dress to match their music taste. Paintings can impact the way we dress too. It was more of an influence back in the 1800s and 1900s but is still relevant today. Culture can affect the way we dress because it is tradition. There are so many cultures that have traditional dress that is still around today. Sometimes you are able to tell what culture people are a part of because of what they wear. </a:t>
            </a:r>
          </a:p>
          <a:p>
            <a:r>
              <a:rPr lang="en-US" dirty="0"/>
              <a:t>Almost anything can influence fashion. Social media, celebrities, culture, and art are just a few examples. We can see firsthand how fashion is influenced by anything and everything. The fashion world is a fast-paced always changing environment that is hard to keep up with. </a:t>
            </a:r>
          </a:p>
        </p:txBody>
      </p:sp>
      <p:pic>
        <p:nvPicPr>
          <p:cNvPr id="1026" name="Picture 2" descr="getsholidays.de | Teej festival, Rajasthani dress, Women">
            <a:extLst>
              <a:ext uri="{FF2B5EF4-FFF2-40B4-BE49-F238E27FC236}">
                <a16:creationId xmlns:a16="http://schemas.microsoft.com/office/drawing/2014/main" id="{022B303C-D496-42A2-9329-8706848750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7648" y="642594"/>
            <a:ext cx="3394991" cy="238156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Women wear cultural dresses on Jitiya Festival here in Kathmandu, Nepal.  This is performed for the well being and long life of her sons.  Sarita/alamy Stock Photo - Alamy">
            <a:extLst>
              <a:ext uri="{FF2B5EF4-FFF2-40B4-BE49-F238E27FC236}">
                <a16:creationId xmlns:a16="http://schemas.microsoft.com/office/drawing/2014/main" id="{2431D123-1B0C-48D6-80B6-5337421ACF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57648" y="3487180"/>
            <a:ext cx="3394991" cy="24655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838674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Savon">
      <a:majorFont>
        <a:latin typeface="Avenir Next LT Pro Ligh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venir Next LT Pro"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46">
    <a:dk1>
      <a:sysClr val="windowText" lastClr="000000"/>
    </a:dk1>
    <a:lt1>
      <a:sysClr val="window" lastClr="FFFFFF"/>
    </a:lt1>
    <a:dk2>
      <a:srgbClr val="121316"/>
    </a:dk2>
    <a:lt2>
      <a:srgbClr val="FEFCF7"/>
    </a:lt2>
    <a:accent1>
      <a:srgbClr val="8394A4"/>
    </a:accent1>
    <a:accent2>
      <a:srgbClr val="65739F"/>
    </a:accent2>
    <a:accent3>
      <a:srgbClr val="B2AC8A"/>
    </a:accent3>
    <a:accent4>
      <a:srgbClr val="879BB3"/>
    </a:accent4>
    <a:accent5>
      <a:srgbClr val="D7B579"/>
    </a:accent5>
    <a:accent6>
      <a:srgbClr val="8A9B89"/>
    </a:accent6>
    <a:hlink>
      <a:srgbClr val="85C4D2"/>
    </a:hlink>
    <a:folHlink>
      <a:srgbClr val="8E8CA7"/>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1F91CDEB-92ED-41DC-BF33-2916A76876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259D436-C82E-43E0-8A01-53DF9CED6032}">
  <ds:schemaRefs>
    <ds:schemaRef ds:uri="http://schemas.microsoft.com/sharepoint/v3/contenttype/forms"/>
  </ds:schemaRefs>
</ds:datastoreItem>
</file>

<file path=customXml/itemProps3.xml><?xml version="1.0" encoding="utf-8"?>
<ds:datastoreItem xmlns:ds="http://schemas.openxmlformats.org/officeDocument/2006/customXml" ds:itemID="{946BCBFB-BBC7-42F1-95CD-058E172363A0}">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{FF66A29E-6D35-4E10-91F2-4A249FB6A2BD}tf11531919_win32</Template>
  <TotalTime>176</TotalTime>
  <Words>1052</Words>
  <Application>Microsoft Office PowerPoint</Application>
  <PresentationFormat>Widescreen</PresentationFormat>
  <Paragraphs>29</Paragraphs>
  <Slides>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Avenir Next LT Pro</vt:lpstr>
      <vt:lpstr>Avenir Next LT Pro Light</vt:lpstr>
      <vt:lpstr>Calibri</vt:lpstr>
      <vt:lpstr>Garamond</vt:lpstr>
      <vt:lpstr>SavonVTI</vt:lpstr>
      <vt:lpstr>Social Media, celebrities, and brand image</vt:lpstr>
      <vt:lpstr>Trends in 2026</vt:lpstr>
      <vt:lpstr>Celebrities Influence</vt:lpstr>
      <vt:lpstr>Influence of Social Media </vt:lpstr>
      <vt:lpstr>Brand Image</vt:lpstr>
      <vt:lpstr>Cultural Zeitgeist</vt:lpstr>
      <vt:lpstr>Artistic and Cultural Influences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Media, celebrities, and brand image</dc:title>
  <dc:creator>Hannah Knight</dc:creator>
  <cp:lastModifiedBy>Hannah Knight</cp:lastModifiedBy>
  <cp:revision>13</cp:revision>
  <dcterms:created xsi:type="dcterms:W3CDTF">2021-03-24T14:22:33Z</dcterms:created>
  <dcterms:modified xsi:type="dcterms:W3CDTF">2021-03-30T16:37:45Z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