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Economica" panose="020B060402020202020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63"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3e2749f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c3e2749f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3e2749f2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3e2749f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3e2749f2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3e2749f2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3e2749f2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3e2749f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3e2749f2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3e2749f2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3e2749f2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3e2749f2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3e2749f2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3e2749f2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3e2749f2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3e2749f2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3ce29b0d4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3ce29b0d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3ce29b0d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3ce29b0d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3ce29b0d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3ce29b0d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3ce29b0d4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3ce29b0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3ce29b0d4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3ce29b0d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3ce29b0d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3ce29b0d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3ce29b0d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3ce29b0d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c3ce29b0d4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c3ce29b0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Outerwear Jackets, Coats, and Dresses</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Hannah Knight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A-line Dress</a:t>
            </a:r>
            <a:endParaRPr/>
          </a:p>
        </p:txBody>
      </p:sp>
      <p:sp>
        <p:nvSpPr>
          <p:cNvPr id="133" name="Google Shape;133;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Dress style which flares gently from under arms to hem of skirt, resembling the letter A. Usually made with narrow shoulders, a high round neckline, and is similar to </a:t>
            </a:r>
            <a:r>
              <a:rPr lang="en" i="1"/>
              <a:t>Skimmer</a:t>
            </a:r>
            <a:r>
              <a:rPr lang="en"/>
              <a:t>. Introduced in 1955 by Paris couturier, Christian Dior, (Calasibetta). </a:t>
            </a:r>
            <a:endParaRPr/>
          </a:p>
        </p:txBody>
      </p:sp>
      <p:pic>
        <p:nvPicPr>
          <p:cNvPr id="134" name="Google Shape;134;p22"/>
          <p:cNvPicPr preferRelativeResize="0"/>
          <p:nvPr/>
        </p:nvPicPr>
        <p:blipFill>
          <a:blip r:embed="rId3">
            <a:alphaModFix/>
          </a:blip>
          <a:stretch>
            <a:fillRect/>
          </a:stretch>
        </p:blipFill>
        <p:spPr>
          <a:xfrm>
            <a:off x="4513020" y="2404733"/>
            <a:ext cx="1417075" cy="2502500"/>
          </a:xfrm>
          <a:prstGeom prst="rect">
            <a:avLst/>
          </a:prstGeom>
          <a:noFill/>
          <a:ln>
            <a:noFill/>
          </a:ln>
        </p:spPr>
      </p:pic>
      <p:pic>
        <p:nvPicPr>
          <p:cNvPr id="135" name="Google Shape;135;p22"/>
          <p:cNvPicPr preferRelativeResize="0"/>
          <p:nvPr/>
        </p:nvPicPr>
        <p:blipFill>
          <a:blip r:embed="rId4">
            <a:alphaModFix/>
          </a:blip>
          <a:stretch>
            <a:fillRect/>
          </a:stretch>
        </p:blipFill>
        <p:spPr>
          <a:xfrm>
            <a:off x="2033173" y="2509189"/>
            <a:ext cx="1863350" cy="2293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Coat Dress</a:t>
            </a:r>
            <a:endParaRPr/>
          </a:p>
        </p:txBody>
      </p:sp>
      <p:sp>
        <p:nvSpPr>
          <p:cNvPr id="141" name="Google Shape;141;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Dress fastened down front neck to hem, like a coat, in single or double-breasted style, either belted or unbelted. A classic since the 1930s, (Calasibetta).</a:t>
            </a:r>
            <a:endParaRPr/>
          </a:p>
        </p:txBody>
      </p:sp>
      <p:pic>
        <p:nvPicPr>
          <p:cNvPr id="142" name="Google Shape;142;p23"/>
          <p:cNvPicPr preferRelativeResize="0"/>
          <p:nvPr/>
        </p:nvPicPr>
        <p:blipFill>
          <a:blip r:embed="rId3">
            <a:alphaModFix/>
          </a:blip>
          <a:stretch>
            <a:fillRect/>
          </a:stretch>
        </p:blipFill>
        <p:spPr>
          <a:xfrm>
            <a:off x="4214078" y="2305425"/>
            <a:ext cx="1861397" cy="2339450"/>
          </a:xfrm>
          <a:prstGeom prst="rect">
            <a:avLst/>
          </a:prstGeom>
          <a:noFill/>
          <a:ln>
            <a:noFill/>
          </a:ln>
        </p:spPr>
      </p:pic>
      <p:pic>
        <p:nvPicPr>
          <p:cNvPr id="143" name="Google Shape;143;p23"/>
          <p:cNvPicPr preferRelativeResize="0"/>
          <p:nvPr/>
        </p:nvPicPr>
        <p:blipFill>
          <a:blip r:embed="rId4">
            <a:alphaModFix/>
          </a:blip>
          <a:stretch>
            <a:fillRect/>
          </a:stretch>
        </p:blipFill>
        <p:spPr>
          <a:xfrm>
            <a:off x="2439795" y="2239779"/>
            <a:ext cx="1315575" cy="2339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Fit and Flare Dress</a:t>
            </a:r>
            <a:endParaRPr/>
          </a:p>
        </p:txBody>
      </p:sp>
      <p:sp>
        <p:nvSpPr>
          <p:cNvPr id="149" name="Google Shape;149;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Fitted dress with flared skirt, frequently made like a coat-dress, styled without a waistline seam and cut in six fitted panels from shoulders to hem. Original style was claimed to be designed by Worth and introduced about 1860 for Empress Eugenie. Worn intermittently since, particularly in the 1940s and early 1950s.</a:t>
            </a:r>
            <a:endParaRPr/>
          </a:p>
        </p:txBody>
      </p:sp>
      <p:pic>
        <p:nvPicPr>
          <p:cNvPr id="150" name="Google Shape;150;p24"/>
          <p:cNvPicPr preferRelativeResize="0"/>
          <p:nvPr/>
        </p:nvPicPr>
        <p:blipFill>
          <a:blip r:embed="rId3">
            <a:alphaModFix/>
          </a:blip>
          <a:stretch>
            <a:fillRect/>
          </a:stretch>
        </p:blipFill>
        <p:spPr>
          <a:xfrm>
            <a:off x="4378175" y="2735826"/>
            <a:ext cx="1336770" cy="2218575"/>
          </a:xfrm>
          <a:prstGeom prst="rect">
            <a:avLst/>
          </a:prstGeom>
          <a:noFill/>
          <a:ln>
            <a:noFill/>
          </a:ln>
        </p:spPr>
      </p:pic>
      <p:pic>
        <p:nvPicPr>
          <p:cNvPr id="151" name="Google Shape;151;p24"/>
          <p:cNvPicPr preferRelativeResize="0"/>
          <p:nvPr/>
        </p:nvPicPr>
        <p:blipFill>
          <a:blip r:embed="rId4">
            <a:alphaModFix/>
          </a:blip>
          <a:stretch>
            <a:fillRect/>
          </a:stretch>
        </p:blipFill>
        <p:spPr>
          <a:xfrm>
            <a:off x="2383180" y="2735828"/>
            <a:ext cx="1442669" cy="221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Shift</a:t>
            </a:r>
            <a:endParaRPr/>
          </a:p>
        </p:txBody>
      </p:sp>
      <p:sp>
        <p:nvSpPr>
          <p:cNvPr id="157" name="Google Shape;157;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Economica"/>
                <a:ea typeface="Economica"/>
                <a:cs typeface="Economica"/>
                <a:sym typeface="Economica"/>
              </a:rPr>
              <a:t>Straight-lined basic dress of 1960s, hanging away from body, similar to </a:t>
            </a:r>
            <a:r>
              <a:rPr lang="en" i="1">
                <a:latin typeface="Economica"/>
                <a:ea typeface="Economica"/>
                <a:cs typeface="Economica"/>
                <a:sym typeface="Economica"/>
              </a:rPr>
              <a:t>chemise dress</a:t>
            </a:r>
            <a:r>
              <a:rPr lang="en">
                <a:latin typeface="Economica"/>
                <a:ea typeface="Economica"/>
                <a:cs typeface="Economica"/>
                <a:sym typeface="Economica"/>
              </a:rPr>
              <a:t> of 1957. The shift dress introduced a diagonal upward dart from the side seam which improved the fit, (Calasibetta).</a:t>
            </a:r>
            <a:endParaRPr>
              <a:latin typeface="Economica"/>
              <a:ea typeface="Economica"/>
              <a:cs typeface="Economica"/>
              <a:sym typeface="Economica"/>
            </a:endParaRPr>
          </a:p>
        </p:txBody>
      </p:sp>
      <p:pic>
        <p:nvPicPr>
          <p:cNvPr id="158" name="Google Shape;158;p25"/>
          <p:cNvPicPr preferRelativeResize="0"/>
          <p:nvPr/>
        </p:nvPicPr>
        <p:blipFill>
          <a:blip r:embed="rId3">
            <a:alphaModFix/>
          </a:blip>
          <a:stretch>
            <a:fillRect/>
          </a:stretch>
        </p:blipFill>
        <p:spPr>
          <a:xfrm>
            <a:off x="4310150" y="2116725"/>
            <a:ext cx="1328350" cy="2597601"/>
          </a:xfrm>
          <a:prstGeom prst="rect">
            <a:avLst/>
          </a:prstGeom>
          <a:noFill/>
          <a:ln>
            <a:noFill/>
          </a:ln>
        </p:spPr>
      </p:pic>
      <p:pic>
        <p:nvPicPr>
          <p:cNvPr id="159" name="Google Shape;159;p25"/>
          <p:cNvPicPr preferRelativeResize="0"/>
          <p:nvPr/>
        </p:nvPicPr>
        <p:blipFill>
          <a:blip r:embed="rId4">
            <a:alphaModFix/>
          </a:blip>
          <a:stretch>
            <a:fillRect/>
          </a:stretch>
        </p:blipFill>
        <p:spPr>
          <a:xfrm>
            <a:off x="2103500" y="2156125"/>
            <a:ext cx="1667875" cy="251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Maxi Dress</a:t>
            </a:r>
            <a:endParaRPr/>
          </a:p>
        </p:txBody>
      </p:sp>
      <p:sp>
        <p:nvSpPr>
          <p:cNvPr id="165" name="Google Shape;165;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Ankle-length dress worn for day or evening. Introduced in 1969. First time since WWI that long dresses were worn as daytime dresses.</a:t>
            </a:r>
            <a:endParaRPr/>
          </a:p>
        </p:txBody>
      </p:sp>
      <p:pic>
        <p:nvPicPr>
          <p:cNvPr id="166" name="Google Shape;166;p26"/>
          <p:cNvPicPr preferRelativeResize="0"/>
          <p:nvPr/>
        </p:nvPicPr>
        <p:blipFill>
          <a:blip r:embed="rId3">
            <a:alphaModFix/>
          </a:blip>
          <a:stretch>
            <a:fillRect/>
          </a:stretch>
        </p:blipFill>
        <p:spPr>
          <a:xfrm>
            <a:off x="4458825" y="2066575"/>
            <a:ext cx="962900" cy="2943324"/>
          </a:xfrm>
          <a:prstGeom prst="rect">
            <a:avLst/>
          </a:prstGeom>
          <a:noFill/>
          <a:ln>
            <a:noFill/>
          </a:ln>
        </p:spPr>
      </p:pic>
      <p:pic>
        <p:nvPicPr>
          <p:cNvPr id="167" name="Google Shape;167;p26"/>
          <p:cNvPicPr preferRelativeResize="0"/>
          <p:nvPr/>
        </p:nvPicPr>
        <p:blipFill>
          <a:blip r:embed="rId4">
            <a:alphaModFix/>
          </a:blip>
          <a:stretch>
            <a:fillRect/>
          </a:stretch>
        </p:blipFill>
        <p:spPr>
          <a:xfrm>
            <a:off x="1870550" y="2066575"/>
            <a:ext cx="1789494" cy="2684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Princess Dress</a:t>
            </a:r>
            <a:endParaRPr/>
          </a:p>
        </p:txBody>
      </p:sp>
      <p:sp>
        <p:nvSpPr>
          <p:cNvPr id="173" name="Google Shape;173;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Fitted waistline with no waistline seam. Garment is cut in panels from neck to hem and fit by shaping the vertical seams. </a:t>
            </a:r>
            <a:endParaRPr/>
          </a:p>
        </p:txBody>
      </p:sp>
      <p:pic>
        <p:nvPicPr>
          <p:cNvPr id="174" name="Google Shape;174;p27"/>
          <p:cNvPicPr preferRelativeResize="0"/>
          <p:nvPr/>
        </p:nvPicPr>
        <p:blipFill>
          <a:blip r:embed="rId3">
            <a:alphaModFix/>
          </a:blip>
          <a:stretch>
            <a:fillRect/>
          </a:stretch>
        </p:blipFill>
        <p:spPr>
          <a:xfrm>
            <a:off x="4571999" y="2148102"/>
            <a:ext cx="976700" cy="2467423"/>
          </a:xfrm>
          <a:prstGeom prst="rect">
            <a:avLst/>
          </a:prstGeom>
          <a:noFill/>
          <a:ln>
            <a:noFill/>
          </a:ln>
        </p:spPr>
      </p:pic>
      <p:pic>
        <p:nvPicPr>
          <p:cNvPr id="175" name="Google Shape;175;p27"/>
          <p:cNvPicPr preferRelativeResize="0"/>
          <p:nvPr/>
        </p:nvPicPr>
        <p:blipFill>
          <a:blip r:embed="rId4">
            <a:alphaModFix/>
          </a:blip>
          <a:stretch>
            <a:fillRect/>
          </a:stretch>
        </p:blipFill>
        <p:spPr>
          <a:xfrm>
            <a:off x="2175822" y="2251775"/>
            <a:ext cx="1656550" cy="2260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Shirt Dress</a:t>
            </a:r>
            <a:endParaRPr/>
          </a:p>
        </p:txBody>
      </p:sp>
      <p:sp>
        <p:nvSpPr>
          <p:cNvPr id="181" name="Google Shape;181;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Straight-lined dress buttoned down the front cut similar to a man’s shirt, worn with or without a belt. Side seams are often slashed and the hem rounded, similar to the tail of a man’s shirt. Popularized in 1967, it was a variation of the classic coat-dress or shirtwaist, (Calasibetta).</a:t>
            </a:r>
            <a:endParaRPr/>
          </a:p>
        </p:txBody>
      </p:sp>
      <p:pic>
        <p:nvPicPr>
          <p:cNvPr id="182" name="Google Shape;182;p28"/>
          <p:cNvPicPr preferRelativeResize="0"/>
          <p:nvPr/>
        </p:nvPicPr>
        <p:blipFill>
          <a:blip r:embed="rId3">
            <a:alphaModFix/>
          </a:blip>
          <a:stretch>
            <a:fillRect/>
          </a:stretch>
        </p:blipFill>
        <p:spPr>
          <a:xfrm>
            <a:off x="4719350" y="2723533"/>
            <a:ext cx="1423100" cy="2069591"/>
          </a:xfrm>
          <a:prstGeom prst="rect">
            <a:avLst/>
          </a:prstGeom>
          <a:noFill/>
          <a:ln>
            <a:noFill/>
          </a:ln>
        </p:spPr>
      </p:pic>
      <p:pic>
        <p:nvPicPr>
          <p:cNvPr id="183" name="Google Shape;183;p28"/>
          <p:cNvPicPr preferRelativeResize="0"/>
          <p:nvPr/>
        </p:nvPicPr>
        <p:blipFill>
          <a:blip r:embed="rId4">
            <a:alphaModFix/>
          </a:blip>
          <a:stretch>
            <a:fillRect/>
          </a:stretch>
        </p:blipFill>
        <p:spPr>
          <a:xfrm>
            <a:off x="2582100" y="2683877"/>
            <a:ext cx="1423100" cy="214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Strapless Dress</a:t>
            </a:r>
            <a:endParaRPr/>
          </a:p>
        </p:txBody>
      </p:sp>
      <p:sp>
        <p:nvSpPr>
          <p:cNvPr id="189" name="Google Shape;189;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1714500" lvl="0" indent="-1714500" algn="l" rtl="0">
              <a:lnSpc>
                <a:spcPct val="106999"/>
              </a:lnSpc>
              <a:spcBef>
                <a:spcPts val="0"/>
              </a:spcBef>
              <a:spcAft>
                <a:spcPts val="0"/>
              </a:spcAft>
              <a:buNone/>
            </a:pPr>
            <a:r>
              <a:rPr lang="en"/>
              <a:t>Décolleté dress ending just at top of bosom without shoulders or straps. Top </a:t>
            </a:r>
            <a:endParaRPr/>
          </a:p>
          <a:p>
            <a:pPr marL="1714500" lvl="0" indent="-1714500" algn="l" rtl="0">
              <a:lnSpc>
                <a:spcPct val="106999"/>
              </a:lnSpc>
              <a:spcBef>
                <a:spcPts val="800"/>
              </a:spcBef>
              <a:spcAft>
                <a:spcPts val="0"/>
              </a:spcAft>
              <a:buNone/>
            </a:pPr>
            <a:r>
              <a:rPr lang="en"/>
              <a:t>held in place by boning, by shirring with elastic thread or by using stretch </a:t>
            </a:r>
            <a:endParaRPr/>
          </a:p>
          <a:p>
            <a:pPr marL="1714500" lvl="0" indent="-1714500" algn="l" rtl="0">
              <a:lnSpc>
                <a:spcPct val="106999"/>
              </a:lnSpc>
              <a:spcBef>
                <a:spcPts val="800"/>
              </a:spcBef>
              <a:spcAft>
                <a:spcPts val="0"/>
              </a:spcAft>
              <a:buClr>
                <a:schemeClr val="dk1"/>
              </a:buClr>
              <a:buSzPts val="1100"/>
              <a:buFont typeface="Arial"/>
              <a:buNone/>
            </a:pPr>
            <a:r>
              <a:rPr lang="en"/>
              <a:t>fabric.</a:t>
            </a:r>
            <a:endParaRPr/>
          </a:p>
          <a:p>
            <a:pPr marL="0" lvl="0" indent="0" algn="l" rtl="0">
              <a:spcBef>
                <a:spcPts val="800"/>
              </a:spcBef>
              <a:spcAft>
                <a:spcPts val="1200"/>
              </a:spcAft>
              <a:buNone/>
            </a:pPr>
            <a:endParaRPr/>
          </a:p>
        </p:txBody>
      </p:sp>
      <p:pic>
        <p:nvPicPr>
          <p:cNvPr id="190" name="Google Shape;190;p29"/>
          <p:cNvPicPr preferRelativeResize="0"/>
          <p:nvPr/>
        </p:nvPicPr>
        <p:blipFill>
          <a:blip r:embed="rId3">
            <a:alphaModFix/>
          </a:blip>
          <a:stretch>
            <a:fillRect/>
          </a:stretch>
        </p:blipFill>
        <p:spPr>
          <a:xfrm>
            <a:off x="4886750" y="2173125"/>
            <a:ext cx="844100" cy="2788851"/>
          </a:xfrm>
          <a:prstGeom prst="rect">
            <a:avLst/>
          </a:prstGeom>
          <a:noFill/>
          <a:ln>
            <a:noFill/>
          </a:ln>
        </p:spPr>
      </p:pic>
      <p:pic>
        <p:nvPicPr>
          <p:cNvPr id="191" name="Google Shape;191;p29"/>
          <p:cNvPicPr preferRelativeResize="0"/>
          <p:nvPr/>
        </p:nvPicPr>
        <p:blipFill>
          <a:blip r:embed="rId4">
            <a:alphaModFix/>
          </a:blip>
          <a:stretch>
            <a:fillRect/>
          </a:stretch>
        </p:blipFill>
        <p:spPr>
          <a:xfrm>
            <a:off x="2145006" y="2254457"/>
            <a:ext cx="1672900" cy="252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Bomber Jacket</a:t>
            </a:r>
            <a:endParaRPr/>
          </a:p>
        </p:txBody>
      </p:sp>
      <p:sp>
        <p:nvSpPr>
          <p:cNvPr id="69" name="Google Shape;69;p14"/>
          <p:cNvSpPr txBox="1">
            <a:spLocks noGrp="1"/>
          </p:cNvSpPr>
          <p:nvPr>
            <p:ph type="body" idx="1"/>
          </p:nvPr>
        </p:nvSpPr>
        <p:spPr>
          <a:xfrm>
            <a:off x="311700" y="1225225"/>
            <a:ext cx="6885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202124"/>
                </a:solidFill>
                <a:highlight>
                  <a:srgbClr val="FFFFFF"/>
                </a:highlight>
              </a:rPr>
              <a:t> A short jacket similar to a flight jacket, but with a thick lining typically of sheepskin.</a:t>
            </a:r>
            <a:endParaRPr>
              <a:solidFill>
                <a:srgbClr val="202124"/>
              </a:solidFill>
              <a:highlight>
                <a:srgbClr val="FFFFFF"/>
              </a:highlight>
            </a:endParaRPr>
          </a:p>
          <a:p>
            <a:pPr marL="0" lvl="0" indent="0" algn="l" rtl="0">
              <a:spcBef>
                <a:spcPts val="0"/>
              </a:spcBef>
              <a:spcAft>
                <a:spcPts val="1200"/>
              </a:spcAft>
              <a:buNone/>
            </a:pPr>
            <a:endParaRPr/>
          </a:p>
        </p:txBody>
      </p:sp>
      <p:pic>
        <p:nvPicPr>
          <p:cNvPr id="70" name="Google Shape;70;p14"/>
          <p:cNvPicPr preferRelativeResize="0"/>
          <p:nvPr/>
        </p:nvPicPr>
        <p:blipFill>
          <a:blip r:embed="rId3">
            <a:alphaModFix/>
          </a:blip>
          <a:stretch>
            <a:fillRect/>
          </a:stretch>
        </p:blipFill>
        <p:spPr>
          <a:xfrm>
            <a:off x="7128683" y="1147225"/>
            <a:ext cx="1576717" cy="1526175"/>
          </a:xfrm>
          <a:prstGeom prst="rect">
            <a:avLst/>
          </a:prstGeom>
          <a:noFill/>
          <a:ln>
            <a:noFill/>
          </a:ln>
        </p:spPr>
      </p:pic>
      <p:pic>
        <p:nvPicPr>
          <p:cNvPr id="71" name="Google Shape;71;p14"/>
          <p:cNvPicPr preferRelativeResize="0"/>
          <p:nvPr/>
        </p:nvPicPr>
        <p:blipFill>
          <a:blip r:embed="rId4">
            <a:alphaModFix/>
          </a:blip>
          <a:stretch>
            <a:fillRect/>
          </a:stretch>
        </p:blipFill>
        <p:spPr>
          <a:xfrm>
            <a:off x="7302927" y="2895552"/>
            <a:ext cx="1228225" cy="185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Motorcycle Jacket</a:t>
            </a:r>
            <a:endParaRPr/>
          </a:p>
        </p:txBody>
      </p:sp>
      <p:sp>
        <p:nvSpPr>
          <p:cNvPr id="77" name="Google Shape;77;p15"/>
          <p:cNvSpPr txBox="1">
            <a:spLocks noGrp="1"/>
          </p:cNvSpPr>
          <p:nvPr>
            <p:ph type="body" idx="1"/>
          </p:nvPr>
        </p:nvSpPr>
        <p:spPr>
          <a:xfrm>
            <a:off x="311700" y="1225225"/>
            <a:ext cx="66771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202124"/>
                </a:solidFill>
                <a:highlight>
                  <a:srgbClr val="FFFFFF"/>
                </a:highlight>
              </a:rPr>
              <a:t>a short, close-fitting leather jacket with zips and studs, often worn by motorcyclists</a:t>
            </a:r>
            <a:endParaRPr/>
          </a:p>
        </p:txBody>
      </p:sp>
      <p:pic>
        <p:nvPicPr>
          <p:cNvPr id="78" name="Google Shape;78;p15"/>
          <p:cNvPicPr preferRelativeResize="0"/>
          <p:nvPr/>
        </p:nvPicPr>
        <p:blipFill>
          <a:blip r:embed="rId3">
            <a:alphaModFix/>
          </a:blip>
          <a:stretch>
            <a:fillRect/>
          </a:stretch>
        </p:blipFill>
        <p:spPr>
          <a:xfrm>
            <a:off x="7030575" y="1225227"/>
            <a:ext cx="1503050" cy="1522074"/>
          </a:xfrm>
          <a:prstGeom prst="rect">
            <a:avLst/>
          </a:prstGeom>
          <a:noFill/>
          <a:ln>
            <a:noFill/>
          </a:ln>
        </p:spPr>
      </p:pic>
      <p:pic>
        <p:nvPicPr>
          <p:cNvPr id="79" name="Google Shape;79;p15"/>
          <p:cNvPicPr preferRelativeResize="0"/>
          <p:nvPr/>
        </p:nvPicPr>
        <p:blipFill>
          <a:blip r:embed="rId4">
            <a:alphaModFix/>
          </a:blip>
          <a:stretch>
            <a:fillRect/>
          </a:stretch>
        </p:blipFill>
        <p:spPr>
          <a:xfrm>
            <a:off x="7030575" y="2938350"/>
            <a:ext cx="1503045" cy="1542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Poncho</a:t>
            </a:r>
            <a:endParaRPr/>
          </a:p>
        </p:txBody>
      </p:sp>
      <p:sp>
        <p:nvSpPr>
          <p:cNvPr id="85" name="Google Shape;85;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Fashion item shaped like a square or small oblong </a:t>
            </a:r>
            <a:endParaRPr/>
          </a:p>
          <a:p>
            <a:pPr marL="0" lvl="0" indent="0" algn="l" rtl="0">
              <a:spcBef>
                <a:spcPts val="1200"/>
              </a:spcBef>
              <a:spcAft>
                <a:spcPts val="0"/>
              </a:spcAft>
              <a:buNone/>
            </a:pPr>
            <a:r>
              <a:rPr lang="en"/>
              <a:t>Blanket with hole in center for head. Frequently fringed</a:t>
            </a:r>
            <a:endParaRPr/>
          </a:p>
          <a:p>
            <a:pPr marL="0" lvl="0" indent="0" algn="l" rtl="0">
              <a:spcBef>
                <a:spcPts val="1200"/>
              </a:spcBef>
              <a:spcAft>
                <a:spcPts val="1200"/>
              </a:spcAft>
              <a:buNone/>
            </a:pPr>
            <a:r>
              <a:rPr lang="en"/>
              <a:t> around the edges. Popular in late 1960s and after.</a:t>
            </a:r>
            <a:endParaRPr/>
          </a:p>
        </p:txBody>
      </p:sp>
      <p:pic>
        <p:nvPicPr>
          <p:cNvPr id="86" name="Google Shape;86;p16"/>
          <p:cNvPicPr preferRelativeResize="0"/>
          <p:nvPr/>
        </p:nvPicPr>
        <p:blipFill>
          <a:blip r:embed="rId3">
            <a:alphaModFix/>
          </a:blip>
          <a:stretch>
            <a:fillRect/>
          </a:stretch>
        </p:blipFill>
        <p:spPr>
          <a:xfrm>
            <a:off x="7286075" y="1225225"/>
            <a:ext cx="1425225" cy="2104150"/>
          </a:xfrm>
          <a:prstGeom prst="rect">
            <a:avLst/>
          </a:prstGeom>
          <a:noFill/>
          <a:ln>
            <a:noFill/>
          </a:ln>
        </p:spPr>
      </p:pic>
      <p:pic>
        <p:nvPicPr>
          <p:cNvPr id="87" name="Google Shape;87;p16"/>
          <p:cNvPicPr preferRelativeResize="0"/>
          <p:nvPr/>
        </p:nvPicPr>
        <p:blipFill>
          <a:blip r:embed="rId4">
            <a:alphaModFix/>
          </a:blip>
          <a:stretch>
            <a:fillRect/>
          </a:stretch>
        </p:blipFill>
        <p:spPr>
          <a:xfrm>
            <a:off x="5365175" y="2750855"/>
            <a:ext cx="1473625" cy="21250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Duffle Coat</a:t>
            </a:r>
            <a:endParaRPr/>
          </a:p>
        </p:txBody>
      </p:sp>
      <p:sp>
        <p:nvSpPr>
          <p:cNvPr id="93" name="Google Shape;93;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Car coat or a shorter-length coat fastened with toggles </a:t>
            </a:r>
            <a:endParaRPr/>
          </a:p>
          <a:p>
            <a:pPr marL="0" lvl="0" indent="0" algn="l" rtl="0">
              <a:spcBef>
                <a:spcPts val="1200"/>
              </a:spcBef>
              <a:spcAft>
                <a:spcPts val="0"/>
              </a:spcAft>
              <a:buNone/>
            </a:pPr>
            <a:r>
              <a:rPr lang="en"/>
              <a:t>Rather than buttons, introduced during World War II,</a:t>
            </a:r>
            <a:endParaRPr/>
          </a:p>
          <a:p>
            <a:pPr marL="0" lvl="0" indent="0" algn="l" rtl="0">
              <a:spcBef>
                <a:spcPts val="1200"/>
              </a:spcBef>
              <a:spcAft>
                <a:spcPts val="1200"/>
              </a:spcAft>
              <a:buNone/>
            </a:pPr>
            <a:r>
              <a:rPr lang="en"/>
              <a:t>And worn by men in British navy.</a:t>
            </a:r>
            <a:endParaRPr/>
          </a:p>
        </p:txBody>
      </p:sp>
      <p:pic>
        <p:nvPicPr>
          <p:cNvPr id="94" name="Google Shape;94;p17"/>
          <p:cNvPicPr preferRelativeResize="0"/>
          <p:nvPr/>
        </p:nvPicPr>
        <p:blipFill>
          <a:blip r:embed="rId3">
            <a:alphaModFix/>
          </a:blip>
          <a:stretch>
            <a:fillRect/>
          </a:stretch>
        </p:blipFill>
        <p:spPr>
          <a:xfrm>
            <a:off x="7214800" y="2358975"/>
            <a:ext cx="1526250" cy="2408775"/>
          </a:xfrm>
          <a:prstGeom prst="rect">
            <a:avLst/>
          </a:prstGeom>
          <a:noFill/>
          <a:ln>
            <a:noFill/>
          </a:ln>
        </p:spPr>
      </p:pic>
      <p:pic>
        <p:nvPicPr>
          <p:cNvPr id="95" name="Google Shape;95;p17"/>
          <p:cNvPicPr preferRelativeResize="0"/>
          <p:nvPr/>
        </p:nvPicPr>
        <p:blipFill>
          <a:blip r:embed="rId4">
            <a:alphaModFix/>
          </a:blip>
          <a:stretch>
            <a:fillRect/>
          </a:stretch>
        </p:blipFill>
        <p:spPr>
          <a:xfrm>
            <a:off x="5418125" y="2358970"/>
            <a:ext cx="1355293" cy="240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Trench Coat</a:t>
            </a:r>
            <a:endParaRPr/>
          </a:p>
        </p:txBody>
      </p:sp>
      <p:sp>
        <p:nvSpPr>
          <p:cNvPr id="101" name="Google Shape;101;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Coat created by Thomas Burberry during WWI for </a:t>
            </a:r>
            <a:endParaRPr/>
          </a:p>
          <a:p>
            <a:pPr marL="0" lvl="0" indent="0" algn="l" rtl="0">
              <a:spcBef>
                <a:spcPts val="1200"/>
              </a:spcBef>
              <a:spcAft>
                <a:spcPts val="0"/>
              </a:spcAft>
              <a:buNone/>
            </a:pPr>
            <a:r>
              <a:rPr lang="en"/>
              <a:t>soldiers that was made of chemically finished, </a:t>
            </a:r>
            <a:endParaRPr/>
          </a:p>
          <a:p>
            <a:pPr marL="0" lvl="0" indent="0" algn="l" rtl="0">
              <a:spcBef>
                <a:spcPts val="1200"/>
              </a:spcBef>
              <a:spcAft>
                <a:spcPts val="0"/>
              </a:spcAft>
              <a:buNone/>
            </a:pPr>
            <a:r>
              <a:rPr lang="en"/>
              <a:t>water-repellent cotton gabardine. After the war the</a:t>
            </a:r>
            <a:endParaRPr/>
          </a:p>
          <a:p>
            <a:pPr marL="0" lvl="0" indent="0" algn="l" rtl="0">
              <a:spcBef>
                <a:spcPts val="1200"/>
              </a:spcBef>
              <a:spcAft>
                <a:spcPts val="0"/>
              </a:spcAft>
              <a:buNone/>
            </a:pPr>
            <a:r>
              <a:rPr lang="en"/>
              <a:t> style became an all purpose civilian coat made of a </a:t>
            </a:r>
            <a:endParaRPr/>
          </a:p>
          <a:p>
            <a:pPr marL="0" lvl="0" indent="0" algn="l" rtl="0">
              <a:spcBef>
                <a:spcPts val="1200"/>
              </a:spcBef>
              <a:spcAft>
                <a:spcPts val="0"/>
              </a:spcAft>
              <a:buNone/>
            </a:pPr>
            <a:r>
              <a:rPr lang="en"/>
              <a:t>water-reppellent fabric in double-breasted style with</a:t>
            </a:r>
            <a:endParaRPr/>
          </a:p>
          <a:p>
            <a:pPr marL="0" lvl="0" indent="0" algn="l" rtl="0">
              <a:spcBef>
                <a:spcPts val="1200"/>
              </a:spcBef>
              <a:spcAft>
                <a:spcPts val="0"/>
              </a:spcAft>
              <a:buNone/>
            </a:pPr>
            <a:r>
              <a:rPr lang="en"/>
              <a:t> a convertible collar, large labels, epaulet, fabric belt,</a:t>
            </a:r>
            <a:endParaRPr/>
          </a:p>
          <a:p>
            <a:pPr marL="0" lvl="0" indent="0" algn="l" rtl="0">
              <a:spcBef>
                <a:spcPts val="1200"/>
              </a:spcBef>
              <a:spcAft>
                <a:spcPts val="1200"/>
              </a:spcAft>
              <a:buNone/>
            </a:pPr>
            <a:r>
              <a:rPr lang="en"/>
              <a:t> slotted pockets, and a vent in the back.</a:t>
            </a:r>
            <a:endParaRPr/>
          </a:p>
        </p:txBody>
      </p:sp>
      <p:pic>
        <p:nvPicPr>
          <p:cNvPr id="102" name="Google Shape;102;p18"/>
          <p:cNvPicPr preferRelativeResize="0"/>
          <p:nvPr/>
        </p:nvPicPr>
        <p:blipFill>
          <a:blip r:embed="rId3">
            <a:alphaModFix/>
          </a:blip>
          <a:stretch>
            <a:fillRect/>
          </a:stretch>
        </p:blipFill>
        <p:spPr>
          <a:xfrm>
            <a:off x="6742225" y="413725"/>
            <a:ext cx="1532275" cy="1876775"/>
          </a:xfrm>
          <a:prstGeom prst="rect">
            <a:avLst/>
          </a:prstGeom>
          <a:noFill/>
          <a:ln>
            <a:noFill/>
          </a:ln>
        </p:spPr>
      </p:pic>
      <p:pic>
        <p:nvPicPr>
          <p:cNvPr id="103" name="Google Shape;103;p18"/>
          <p:cNvPicPr preferRelativeResize="0"/>
          <p:nvPr/>
        </p:nvPicPr>
        <p:blipFill>
          <a:blip r:embed="rId4">
            <a:alphaModFix/>
          </a:blip>
          <a:stretch>
            <a:fillRect/>
          </a:stretch>
        </p:blipFill>
        <p:spPr>
          <a:xfrm>
            <a:off x="6833354" y="2802628"/>
            <a:ext cx="1388350" cy="2096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Pea Coat</a:t>
            </a:r>
            <a:endParaRPr/>
          </a:p>
        </p:txBody>
      </p:sp>
      <p:sp>
        <p:nvSpPr>
          <p:cNvPr id="109" name="Google Shape;109;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Copy of U.S. sailor’s hip-length , straight,</a:t>
            </a:r>
            <a:endParaRPr/>
          </a:p>
          <a:p>
            <a:pPr marL="0" lvl="0" indent="0" algn="l" rtl="0">
              <a:spcBef>
                <a:spcPts val="1200"/>
              </a:spcBef>
              <a:spcAft>
                <a:spcPts val="0"/>
              </a:spcAft>
              <a:buNone/>
            </a:pPr>
            <a:r>
              <a:rPr lang="en"/>
              <a:t> double-breasted navy-blue, wool coat with </a:t>
            </a:r>
            <a:endParaRPr/>
          </a:p>
          <a:p>
            <a:pPr marL="0" lvl="0" indent="0" algn="l" rtl="0">
              <a:spcBef>
                <a:spcPts val="1200"/>
              </a:spcBef>
              <a:spcAft>
                <a:spcPts val="0"/>
              </a:spcAft>
              <a:buNone/>
            </a:pPr>
            <a:r>
              <a:rPr lang="en"/>
              <a:t>notched lapels, vertical slash pockets, and vent in </a:t>
            </a:r>
            <a:endParaRPr/>
          </a:p>
          <a:p>
            <a:pPr marL="0" lvl="0" indent="0" algn="l" rtl="0">
              <a:spcBef>
                <a:spcPts val="1200"/>
              </a:spcBef>
              <a:spcAft>
                <a:spcPts val="1200"/>
              </a:spcAft>
              <a:buNone/>
            </a:pPr>
            <a:r>
              <a:rPr lang="en"/>
              <a:t>back.</a:t>
            </a:r>
            <a:endParaRPr/>
          </a:p>
        </p:txBody>
      </p:sp>
      <p:pic>
        <p:nvPicPr>
          <p:cNvPr id="110" name="Google Shape;110;p19"/>
          <p:cNvPicPr preferRelativeResize="0"/>
          <p:nvPr/>
        </p:nvPicPr>
        <p:blipFill>
          <a:blip r:embed="rId3">
            <a:alphaModFix/>
          </a:blip>
          <a:stretch>
            <a:fillRect/>
          </a:stretch>
        </p:blipFill>
        <p:spPr>
          <a:xfrm>
            <a:off x="6548477" y="233800"/>
            <a:ext cx="1741148" cy="2167675"/>
          </a:xfrm>
          <a:prstGeom prst="rect">
            <a:avLst/>
          </a:prstGeom>
          <a:noFill/>
          <a:ln>
            <a:noFill/>
          </a:ln>
        </p:spPr>
      </p:pic>
      <p:pic>
        <p:nvPicPr>
          <p:cNvPr id="111" name="Google Shape;111;p19"/>
          <p:cNvPicPr preferRelativeResize="0"/>
          <p:nvPr/>
        </p:nvPicPr>
        <p:blipFill>
          <a:blip r:embed="rId4">
            <a:alphaModFix/>
          </a:blip>
          <a:stretch>
            <a:fillRect/>
          </a:stretch>
        </p:blipFill>
        <p:spPr>
          <a:xfrm>
            <a:off x="6497650" y="2814374"/>
            <a:ext cx="1990325" cy="199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Warm Up Jacket</a:t>
            </a:r>
            <a:endParaRPr/>
          </a:p>
        </p:txBody>
      </p:sp>
      <p:sp>
        <p:nvSpPr>
          <p:cNvPr id="117" name="Google Shape;117;p20"/>
          <p:cNvSpPr txBox="1">
            <a:spLocks noGrp="1"/>
          </p:cNvSpPr>
          <p:nvPr>
            <p:ph type="body" idx="1"/>
          </p:nvPr>
        </p:nvSpPr>
        <p:spPr>
          <a:xfrm>
            <a:off x="311700" y="1225225"/>
            <a:ext cx="65853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202124"/>
                </a:solidFill>
                <a:highlight>
                  <a:srgbClr val="FFFFFF"/>
                </a:highlight>
              </a:rPr>
              <a:t>A jacket with an elasticated waist and a zipper up the front, worn by athletes while training; worn by others as a fashion accessory, usually carrying a team logo</a:t>
            </a:r>
            <a:endParaRPr/>
          </a:p>
        </p:txBody>
      </p:sp>
      <p:pic>
        <p:nvPicPr>
          <p:cNvPr id="118" name="Google Shape;118;p20"/>
          <p:cNvPicPr preferRelativeResize="0"/>
          <p:nvPr/>
        </p:nvPicPr>
        <p:blipFill>
          <a:blip r:embed="rId3">
            <a:alphaModFix/>
          </a:blip>
          <a:stretch>
            <a:fillRect/>
          </a:stretch>
        </p:blipFill>
        <p:spPr>
          <a:xfrm>
            <a:off x="6859480" y="386949"/>
            <a:ext cx="1730220" cy="2070400"/>
          </a:xfrm>
          <a:prstGeom prst="rect">
            <a:avLst/>
          </a:prstGeom>
          <a:noFill/>
          <a:ln>
            <a:noFill/>
          </a:ln>
        </p:spPr>
      </p:pic>
      <p:pic>
        <p:nvPicPr>
          <p:cNvPr id="119" name="Google Shape;119;p20"/>
          <p:cNvPicPr preferRelativeResize="0"/>
          <p:nvPr/>
        </p:nvPicPr>
        <p:blipFill>
          <a:blip r:embed="rId4">
            <a:alphaModFix/>
          </a:blip>
          <a:stretch>
            <a:fillRect/>
          </a:stretch>
        </p:blipFill>
        <p:spPr>
          <a:xfrm>
            <a:off x="6953075" y="2836665"/>
            <a:ext cx="1341850" cy="1917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Eisenhower Jacket</a:t>
            </a:r>
            <a:endParaRPr/>
          </a:p>
        </p:txBody>
      </p:sp>
      <p:sp>
        <p:nvSpPr>
          <p:cNvPr id="125" name="Google Shape;125;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Waist-length Army jacket worn in World War II, having two breast pockets, fitted waistband, zippered fly-closing and turn-down collar with revers. </a:t>
            </a:r>
            <a:endParaRPr/>
          </a:p>
        </p:txBody>
      </p:sp>
      <p:pic>
        <p:nvPicPr>
          <p:cNvPr id="126" name="Google Shape;126;p21"/>
          <p:cNvPicPr preferRelativeResize="0"/>
          <p:nvPr/>
        </p:nvPicPr>
        <p:blipFill>
          <a:blip r:embed="rId3">
            <a:alphaModFix/>
          </a:blip>
          <a:stretch>
            <a:fillRect/>
          </a:stretch>
        </p:blipFill>
        <p:spPr>
          <a:xfrm>
            <a:off x="4284150" y="2247150"/>
            <a:ext cx="2619625" cy="2520475"/>
          </a:xfrm>
          <a:prstGeom prst="rect">
            <a:avLst/>
          </a:prstGeom>
          <a:noFill/>
          <a:ln>
            <a:noFill/>
          </a:ln>
        </p:spPr>
      </p:pic>
      <p:pic>
        <p:nvPicPr>
          <p:cNvPr id="127" name="Google Shape;127;p21"/>
          <p:cNvPicPr preferRelativeResize="0"/>
          <p:nvPr/>
        </p:nvPicPr>
        <p:blipFill>
          <a:blip r:embed="rId4">
            <a:alphaModFix/>
          </a:blip>
          <a:stretch>
            <a:fillRect/>
          </a:stretch>
        </p:blipFill>
        <p:spPr>
          <a:xfrm>
            <a:off x="1941700" y="2205475"/>
            <a:ext cx="1697550" cy="256215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On-screen Show (16:9)</PresentationFormat>
  <Paragraphs>49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Economica</vt:lpstr>
      <vt:lpstr>Open Sans</vt:lpstr>
      <vt:lpstr>Luxe</vt:lpstr>
      <vt:lpstr>Outerwear Jackets, Coats, and Dresses</vt:lpstr>
      <vt:lpstr>Bomber Jacket</vt:lpstr>
      <vt:lpstr>Motorcycle Jacket</vt:lpstr>
      <vt:lpstr>Poncho</vt:lpstr>
      <vt:lpstr>Duffle Coat</vt:lpstr>
      <vt:lpstr>Trench Coat</vt:lpstr>
      <vt:lpstr>Pea Coat</vt:lpstr>
      <vt:lpstr>Warm Up Jacket</vt:lpstr>
      <vt:lpstr>Eisenhower Jacket</vt:lpstr>
      <vt:lpstr>A-line Dress</vt:lpstr>
      <vt:lpstr>Coat Dress</vt:lpstr>
      <vt:lpstr>Fit and Flare Dress</vt:lpstr>
      <vt:lpstr>Shift</vt:lpstr>
      <vt:lpstr>Maxi Dress</vt:lpstr>
      <vt:lpstr>Princess Dress</vt:lpstr>
      <vt:lpstr>Shirt Dress</vt:lpstr>
      <vt:lpstr>Strapless Dress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Outerwear Jackets, Coats, and Dresses</dc:title>
  <dc:creator>Hannah Knight</dc:creator>
  <cp:lastModifiedBy>Hannah Knight</cp:lastModifiedBy>
  <cp:revision>2</cp:revision>
  <dcterms:modified xsi:type="dcterms:W3CDTF">2021-12-01T02:46:46Z</dcterms:modified>
</cp:coreProperties>
</file>