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8" r:id="rId4"/>
    <p:sldId id="259" r:id="rId5"/>
    <p:sldId id="269" r:id="rId6"/>
    <p:sldId id="260" r:id="rId7"/>
    <p:sldId id="261" r:id="rId8"/>
    <p:sldId id="268" r:id="rId9"/>
    <p:sldId id="262" r:id="rId10"/>
    <p:sldId id="267"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4660"/>
  </p:normalViewPr>
  <p:slideViewPr>
    <p:cSldViewPr snapToGrid="0">
      <p:cViewPr>
        <p:scale>
          <a:sx n="91" d="100"/>
          <a:sy n="91" d="100"/>
        </p:scale>
        <p:origin x="63"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44D83-DB93-424E-9D27-BF83126E7C4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54C3D9B-801E-44A2-9813-585AEEC8C45D}">
      <dgm:prSet/>
      <dgm:spPr/>
      <dgm:t>
        <a:bodyPr/>
        <a:lstStyle/>
        <a:p>
          <a:r>
            <a:rPr lang="en-US"/>
            <a:t>I purchased this shirt from American Eagle for $19.99</a:t>
          </a:r>
        </a:p>
      </dgm:t>
    </dgm:pt>
    <dgm:pt modelId="{F2FDFD30-4CFF-43A4-B5CE-2B4147F34473}" type="parTrans" cxnId="{FF6A20F7-F023-4E08-964D-14E4B59E9F75}">
      <dgm:prSet/>
      <dgm:spPr/>
      <dgm:t>
        <a:bodyPr/>
        <a:lstStyle/>
        <a:p>
          <a:endParaRPr lang="en-US"/>
        </a:p>
      </dgm:t>
    </dgm:pt>
    <dgm:pt modelId="{0DDB0AD8-5AB4-4175-A7A3-43BD6B71033D}" type="sibTrans" cxnId="{FF6A20F7-F023-4E08-964D-14E4B59E9F75}">
      <dgm:prSet/>
      <dgm:spPr/>
      <dgm:t>
        <a:bodyPr/>
        <a:lstStyle/>
        <a:p>
          <a:endParaRPr lang="en-US"/>
        </a:p>
      </dgm:t>
    </dgm:pt>
    <dgm:pt modelId="{94DDA620-883F-4A23-AC9E-9521977A52FD}">
      <dgm:prSet/>
      <dgm:spPr/>
      <dgm:t>
        <a:bodyPr/>
        <a:lstStyle/>
        <a:p>
          <a:r>
            <a:rPr lang="en-US"/>
            <a:t>I like the shirt because it is soft and very comfortable</a:t>
          </a:r>
        </a:p>
      </dgm:t>
    </dgm:pt>
    <dgm:pt modelId="{0ABF0C3D-9AA9-4799-8245-90AEBBB74645}" type="parTrans" cxnId="{0DB77B3F-2650-4FE4-A555-2326F85A3ABC}">
      <dgm:prSet/>
      <dgm:spPr/>
      <dgm:t>
        <a:bodyPr/>
        <a:lstStyle/>
        <a:p>
          <a:endParaRPr lang="en-US"/>
        </a:p>
      </dgm:t>
    </dgm:pt>
    <dgm:pt modelId="{7BA9FF17-C23C-4461-9460-E78230ED737E}" type="sibTrans" cxnId="{0DB77B3F-2650-4FE4-A555-2326F85A3ABC}">
      <dgm:prSet/>
      <dgm:spPr/>
      <dgm:t>
        <a:bodyPr/>
        <a:lstStyle/>
        <a:p>
          <a:endParaRPr lang="en-US"/>
        </a:p>
      </dgm:t>
    </dgm:pt>
    <dgm:pt modelId="{360D963A-2AF0-4A05-A6D0-91AED6471190}">
      <dgm:prSet/>
      <dgm:spPr/>
      <dgm:t>
        <a:bodyPr/>
        <a:lstStyle/>
        <a:p>
          <a:r>
            <a:rPr lang="en-US"/>
            <a:t>I purchased it in a size small</a:t>
          </a:r>
        </a:p>
      </dgm:t>
    </dgm:pt>
    <dgm:pt modelId="{6629A0A4-5D0C-4D26-8099-F54508896B07}" type="parTrans" cxnId="{3D52CC19-922D-48F0-A7DB-6A9C05A6D78B}">
      <dgm:prSet/>
      <dgm:spPr/>
      <dgm:t>
        <a:bodyPr/>
        <a:lstStyle/>
        <a:p>
          <a:endParaRPr lang="en-US"/>
        </a:p>
      </dgm:t>
    </dgm:pt>
    <dgm:pt modelId="{A8179EBA-F704-41B4-90CF-013A43CBCF0C}" type="sibTrans" cxnId="{3D52CC19-922D-48F0-A7DB-6A9C05A6D78B}">
      <dgm:prSet/>
      <dgm:spPr/>
      <dgm:t>
        <a:bodyPr/>
        <a:lstStyle/>
        <a:p>
          <a:endParaRPr lang="en-US"/>
        </a:p>
      </dgm:t>
    </dgm:pt>
    <dgm:pt modelId="{C7072083-7561-49B1-837B-997A72CF82C0}">
      <dgm:prSet/>
      <dgm:spPr/>
      <dgm:t>
        <a:bodyPr/>
        <a:lstStyle/>
        <a:p>
          <a:r>
            <a:rPr lang="en-US"/>
            <a:t>It is made of 65% polyester, 35% viscose</a:t>
          </a:r>
        </a:p>
      </dgm:t>
    </dgm:pt>
    <dgm:pt modelId="{19922BCC-8464-454F-B6B8-E23DAF7346F1}" type="parTrans" cxnId="{1B767279-6864-49A2-B926-E4B7B5366247}">
      <dgm:prSet/>
      <dgm:spPr/>
      <dgm:t>
        <a:bodyPr/>
        <a:lstStyle/>
        <a:p>
          <a:endParaRPr lang="en-US"/>
        </a:p>
      </dgm:t>
    </dgm:pt>
    <dgm:pt modelId="{1C206E5D-CC11-45A3-87CC-FD12105D0230}" type="sibTrans" cxnId="{1B767279-6864-49A2-B926-E4B7B5366247}">
      <dgm:prSet/>
      <dgm:spPr/>
      <dgm:t>
        <a:bodyPr/>
        <a:lstStyle/>
        <a:p>
          <a:endParaRPr lang="en-US"/>
        </a:p>
      </dgm:t>
    </dgm:pt>
    <dgm:pt modelId="{579D0CED-180C-4519-BA49-67C95F01E15E}">
      <dgm:prSet/>
      <dgm:spPr/>
      <dgm:t>
        <a:bodyPr/>
        <a:lstStyle/>
        <a:p>
          <a:r>
            <a:rPr lang="en-US"/>
            <a:t>Made in Vietnam</a:t>
          </a:r>
        </a:p>
      </dgm:t>
    </dgm:pt>
    <dgm:pt modelId="{562CE095-A7F4-48B9-9918-B0F236C0AEF3}" type="parTrans" cxnId="{AB268CE2-A9A8-485F-9058-7C47AF6D1276}">
      <dgm:prSet/>
      <dgm:spPr/>
      <dgm:t>
        <a:bodyPr/>
        <a:lstStyle/>
        <a:p>
          <a:endParaRPr lang="en-US"/>
        </a:p>
      </dgm:t>
    </dgm:pt>
    <dgm:pt modelId="{35613EBB-D6DF-4B2E-A5CA-7C0397F87A2C}" type="sibTrans" cxnId="{AB268CE2-A9A8-485F-9058-7C47AF6D1276}">
      <dgm:prSet/>
      <dgm:spPr/>
      <dgm:t>
        <a:bodyPr/>
        <a:lstStyle/>
        <a:p>
          <a:endParaRPr lang="en-US"/>
        </a:p>
      </dgm:t>
    </dgm:pt>
    <dgm:pt modelId="{E8583B1C-471D-4A01-94B7-C239D127DD8E}">
      <dgm:prSet/>
      <dgm:spPr/>
      <dgm:t>
        <a:bodyPr/>
        <a:lstStyle/>
        <a:p>
          <a:r>
            <a:rPr lang="en-US"/>
            <a:t>Care: machine wash cold separately, do not bleach, reshape and lay flat to dry</a:t>
          </a:r>
        </a:p>
      </dgm:t>
    </dgm:pt>
    <dgm:pt modelId="{C60034F4-22F9-4335-8739-0656F6C54D6E}" type="parTrans" cxnId="{6D046DDB-12A7-4D44-A8D0-3116187A9B73}">
      <dgm:prSet/>
      <dgm:spPr/>
      <dgm:t>
        <a:bodyPr/>
        <a:lstStyle/>
        <a:p>
          <a:endParaRPr lang="en-US"/>
        </a:p>
      </dgm:t>
    </dgm:pt>
    <dgm:pt modelId="{7CBA6D63-9001-46B0-A0E0-02DAE9F4B264}" type="sibTrans" cxnId="{6D046DDB-12A7-4D44-A8D0-3116187A9B73}">
      <dgm:prSet/>
      <dgm:spPr/>
      <dgm:t>
        <a:bodyPr/>
        <a:lstStyle/>
        <a:p>
          <a:endParaRPr lang="en-US"/>
        </a:p>
      </dgm:t>
    </dgm:pt>
    <dgm:pt modelId="{4BEEAB7D-2127-48FF-BA06-DFFD7EA9BDBF}">
      <dgm:prSet/>
      <dgm:spPr/>
      <dgm:t>
        <a:bodyPr/>
        <a:lstStyle/>
        <a:p>
          <a:r>
            <a:rPr lang="en-US"/>
            <a:t>There is only one set of tags that is located in the bottom left seam</a:t>
          </a:r>
        </a:p>
      </dgm:t>
    </dgm:pt>
    <dgm:pt modelId="{8334C03A-D045-4228-A068-A862F8EF57A7}" type="parTrans" cxnId="{CCEC6AB6-15ED-4ACD-855E-2378DA53BF16}">
      <dgm:prSet/>
      <dgm:spPr/>
      <dgm:t>
        <a:bodyPr/>
        <a:lstStyle/>
        <a:p>
          <a:endParaRPr lang="en-US"/>
        </a:p>
      </dgm:t>
    </dgm:pt>
    <dgm:pt modelId="{E761F71A-7D63-42B9-AD6E-69DD1CB59A68}" type="sibTrans" cxnId="{CCEC6AB6-15ED-4ACD-855E-2378DA53BF16}">
      <dgm:prSet/>
      <dgm:spPr/>
      <dgm:t>
        <a:bodyPr/>
        <a:lstStyle/>
        <a:p>
          <a:endParaRPr lang="en-US"/>
        </a:p>
      </dgm:t>
    </dgm:pt>
    <dgm:pt modelId="{19AE6502-2621-49E2-B7F8-7C88FFB0101C}" type="pres">
      <dgm:prSet presAssocID="{F9B44D83-DB93-424E-9D27-BF83126E7C4C}" presName="vert0" presStyleCnt="0">
        <dgm:presLayoutVars>
          <dgm:dir/>
          <dgm:animOne val="branch"/>
          <dgm:animLvl val="lvl"/>
        </dgm:presLayoutVars>
      </dgm:prSet>
      <dgm:spPr/>
    </dgm:pt>
    <dgm:pt modelId="{9103B221-903F-480A-A681-B39137E566A9}" type="pres">
      <dgm:prSet presAssocID="{354C3D9B-801E-44A2-9813-585AEEC8C45D}" presName="thickLine" presStyleLbl="alignNode1" presStyleIdx="0" presStyleCnt="7"/>
      <dgm:spPr/>
    </dgm:pt>
    <dgm:pt modelId="{BFC2F388-2F75-4E2D-AFA2-23B12A07FB95}" type="pres">
      <dgm:prSet presAssocID="{354C3D9B-801E-44A2-9813-585AEEC8C45D}" presName="horz1" presStyleCnt="0"/>
      <dgm:spPr/>
    </dgm:pt>
    <dgm:pt modelId="{5B95F7C5-36B9-444E-9559-8F906C8FA9F8}" type="pres">
      <dgm:prSet presAssocID="{354C3D9B-801E-44A2-9813-585AEEC8C45D}" presName="tx1" presStyleLbl="revTx" presStyleIdx="0" presStyleCnt="7"/>
      <dgm:spPr/>
    </dgm:pt>
    <dgm:pt modelId="{3A0BA8C1-C248-4FE7-8E96-8882B97A64FB}" type="pres">
      <dgm:prSet presAssocID="{354C3D9B-801E-44A2-9813-585AEEC8C45D}" presName="vert1" presStyleCnt="0"/>
      <dgm:spPr/>
    </dgm:pt>
    <dgm:pt modelId="{2D6FC0CD-C8EC-4454-974E-FAA204791B19}" type="pres">
      <dgm:prSet presAssocID="{94DDA620-883F-4A23-AC9E-9521977A52FD}" presName="thickLine" presStyleLbl="alignNode1" presStyleIdx="1" presStyleCnt="7"/>
      <dgm:spPr/>
    </dgm:pt>
    <dgm:pt modelId="{525D70E9-0967-433C-9AA3-3A62B8323BAC}" type="pres">
      <dgm:prSet presAssocID="{94DDA620-883F-4A23-AC9E-9521977A52FD}" presName="horz1" presStyleCnt="0"/>
      <dgm:spPr/>
    </dgm:pt>
    <dgm:pt modelId="{8B9550A9-C828-4348-ADC0-9307D13DE1C6}" type="pres">
      <dgm:prSet presAssocID="{94DDA620-883F-4A23-AC9E-9521977A52FD}" presName="tx1" presStyleLbl="revTx" presStyleIdx="1" presStyleCnt="7"/>
      <dgm:spPr/>
    </dgm:pt>
    <dgm:pt modelId="{D4794D22-E746-49FC-A12B-18CA4C8D3BA1}" type="pres">
      <dgm:prSet presAssocID="{94DDA620-883F-4A23-AC9E-9521977A52FD}" presName="vert1" presStyleCnt="0"/>
      <dgm:spPr/>
    </dgm:pt>
    <dgm:pt modelId="{C1304DC8-869E-4E25-B913-3CD8EF663E88}" type="pres">
      <dgm:prSet presAssocID="{360D963A-2AF0-4A05-A6D0-91AED6471190}" presName="thickLine" presStyleLbl="alignNode1" presStyleIdx="2" presStyleCnt="7"/>
      <dgm:spPr/>
    </dgm:pt>
    <dgm:pt modelId="{2E107AD4-5AA7-4499-A61A-BB4BC3024D6C}" type="pres">
      <dgm:prSet presAssocID="{360D963A-2AF0-4A05-A6D0-91AED6471190}" presName="horz1" presStyleCnt="0"/>
      <dgm:spPr/>
    </dgm:pt>
    <dgm:pt modelId="{E668BC96-CD3C-4641-99FD-F9AE8CD459CC}" type="pres">
      <dgm:prSet presAssocID="{360D963A-2AF0-4A05-A6D0-91AED6471190}" presName="tx1" presStyleLbl="revTx" presStyleIdx="2" presStyleCnt="7"/>
      <dgm:spPr/>
    </dgm:pt>
    <dgm:pt modelId="{D90F3B18-1351-416E-B6C8-06CA1B57A3B7}" type="pres">
      <dgm:prSet presAssocID="{360D963A-2AF0-4A05-A6D0-91AED6471190}" presName="vert1" presStyleCnt="0"/>
      <dgm:spPr/>
    </dgm:pt>
    <dgm:pt modelId="{3DFA3C83-FD41-4C73-B32C-C25BC29874F3}" type="pres">
      <dgm:prSet presAssocID="{C7072083-7561-49B1-837B-997A72CF82C0}" presName="thickLine" presStyleLbl="alignNode1" presStyleIdx="3" presStyleCnt="7"/>
      <dgm:spPr/>
    </dgm:pt>
    <dgm:pt modelId="{5E71311A-B9F6-4B32-9390-5773BA55E55C}" type="pres">
      <dgm:prSet presAssocID="{C7072083-7561-49B1-837B-997A72CF82C0}" presName="horz1" presStyleCnt="0"/>
      <dgm:spPr/>
    </dgm:pt>
    <dgm:pt modelId="{24056F64-35CF-40D5-B7A2-E3C0DC4B995C}" type="pres">
      <dgm:prSet presAssocID="{C7072083-7561-49B1-837B-997A72CF82C0}" presName="tx1" presStyleLbl="revTx" presStyleIdx="3" presStyleCnt="7"/>
      <dgm:spPr/>
    </dgm:pt>
    <dgm:pt modelId="{553CB2A9-9314-41BA-BF84-A1B087C8C761}" type="pres">
      <dgm:prSet presAssocID="{C7072083-7561-49B1-837B-997A72CF82C0}" presName="vert1" presStyleCnt="0"/>
      <dgm:spPr/>
    </dgm:pt>
    <dgm:pt modelId="{B0F009CF-6327-4EC2-9585-B58B982BBED3}" type="pres">
      <dgm:prSet presAssocID="{579D0CED-180C-4519-BA49-67C95F01E15E}" presName="thickLine" presStyleLbl="alignNode1" presStyleIdx="4" presStyleCnt="7"/>
      <dgm:spPr/>
    </dgm:pt>
    <dgm:pt modelId="{FDA0729B-EFF0-4EA2-AE30-63744D438B46}" type="pres">
      <dgm:prSet presAssocID="{579D0CED-180C-4519-BA49-67C95F01E15E}" presName="horz1" presStyleCnt="0"/>
      <dgm:spPr/>
    </dgm:pt>
    <dgm:pt modelId="{C6B46F38-7788-4F12-AE7A-BBC9FC0D9EFD}" type="pres">
      <dgm:prSet presAssocID="{579D0CED-180C-4519-BA49-67C95F01E15E}" presName="tx1" presStyleLbl="revTx" presStyleIdx="4" presStyleCnt="7"/>
      <dgm:spPr/>
    </dgm:pt>
    <dgm:pt modelId="{F8CDCA9A-CF3B-4963-BDA0-CFD826DD31FB}" type="pres">
      <dgm:prSet presAssocID="{579D0CED-180C-4519-BA49-67C95F01E15E}" presName="vert1" presStyleCnt="0"/>
      <dgm:spPr/>
    </dgm:pt>
    <dgm:pt modelId="{E4DFB89D-A6B0-46F4-A9A9-66B179E82E84}" type="pres">
      <dgm:prSet presAssocID="{E8583B1C-471D-4A01-94B7-C239D127DD8E}" presName="thickLine" presStyleLbl="alignNode1" presStyleIdx="5" presStyleCnt="7"/>
      <dgm:spPr/>
    </dgm:pt>
    <dgm:pt modelId="{4A384637-901F-488B-AD23-189A4CDD0285}" type="pres">
      <dgm:prSet presAssocID="{E8583B1C-471D-4A01-94B7-C239D127DD8E}" presName="horz1" presStyleCnt="0"/>
      <dgm:spPr/>
    </dgm:pt>
    <dgm:pt modelId="{4D23D90D-4B3C-4CF4-B756-8244BD3596E8}" type="pres">
      <dgm:prSet presAssocID="{E8583B1C-471D-4A01-94B7-C239D127DD8E}" presName="tx1" presStyleLbl="revTx" presStyleIdx="5" presStyleCnt="7"/>
      <dgm:spPr/>
    </dgm:pt>
    <dgm:pt modelId="{6456B1D8-6F36-45A6-8F07-AA29C18CA06C}" type="pres">
      <dgm:prSet presAssocID="{E8583B1C-471D-4A01-94B7-C239D127DD8E}" presName="vert1" presStyleCnt="0"/>
      <dgm:spPr/>
    </dgm:pt>
    <dgm:pt modelId="{FE271C8D-94E2-46D7-9DDB-35466A4BCB8E}" type="pres">
      <dgm:prSet presAssocID="{4BEEAB7D-2127-48FF-BA06-DFFD7EA9BDBF}" presName="thickLine" presStyleLbl="alignNode1" presStyleIdx="6" presStyleCnt="7"/>
      <dgm:spPr/>
    </dgm:pt>
    <dgm:pt modelId="{1532BE1C-0FC5-4B90-8643-C61D09593228}" type="pres">
      <dgm:prSet presAssocID="{4BEEAB7D-2127-48FF-BA06-DFFD7EA9BDBF}" presName="horz1" presStyleCnt="0"/>
      <dgm:spPr/>
    </dgm:pt>
    <dgm:pt modelId="{DBB33181-0EC4-47CF-AAB5-842A0AD499A0}" type="pres">
      <dgm:prSet presAssocID="{4BEEAB7D-2127-48FF-BA06-DFFD7EA9BDBF}" presName="tx1" presStyleLbl="revTx" presStyleIdx="6" presStyleCnt="7"/>
      <dgm:spPr/>
    </dgm:pt>
    <dgm:pt modelId="{F8D55538-E3BE-430F-B0FE-ADFE35E65A63}" type="pres">
      <dgm:prSet presAssocID="{4BEEAB7D-2127-48FF-BA06-DFFD7EA9BDBF}" presName="vert1" presStyleCnt="0"/>
      <dgm:spPr/>
    </dgm:pt>
  </dgm:ptLst>
  <dgm:cxnLst>
    <dgm:cxn modelId="{A262E401-036D-4ED4-AAFC-2C09CAF59C6A}" type="presOf" srcId="{94DDA620-883F-4A23-AC9E-9521977A52FD}" destId="{8B9550A9-C828-4348-ADC0-9307D13DE1C6}" srcOrd="0" destOrd="0" presId="urn:microsoft.com/office/officeart/2008/layout/LinedList"/>
    <dgm:cxn modelId="{E9E8BE0D-1D4B-4C9D-8A4D-8BADB3D6A736}" type="presOf" srcId="{F9B44D83-DB93-424E-9D27-BF83126E7C4C}" destId="{19AE6502-2621-49E2-B7F8-7C88FFB0101C}" srcOrd="0" destOrd="0" presId="urn:microsoft.com/office/officeart/2008/layout/LinedList"/>
    <dgm:cxn modelId="{3D52CC19-922D-48F0-A7DB-6A9C05A6D78B}" srcId="{F9B44D83-DB93-424E-9D27-BF83126E7C4C}" destId="{360D963A-2AF0-4A05-A6D0-91AED6471190}" srcOrd="2" destOrd="0" parTransId="{6629A0A4-5D0C-4D26-8099-F54508896B07}" sibTransId="{A8179EBA-F704-41B4-90CF-013A43CBCF0C}"/>
    <dgm:cxn modelId="{529DE319-1B84-4519-9D2F-6EE4B9276F3F}" type="presOf" srcId="{4BEEAB7D-2127-48FF-BA06-DFFD7EA9BDBF}" destId="{DBB33181-0EC4-47CF-AAB5-842A0AD499A0}" srcOrd="0" destOrd="0" presId="urn:microsoft.com/office/officeart/2008/layout/LinedList"/>
    <dgm:cxn modelId="{35856920-0C46-426E-96AE-F2017B3A2942}" type="presOf" srcId="{E8583B1C-471D-4A01-94B7-C239D127DD8E}" destId="{4D23D90D-4B3C-4CF4-B756-8244BD3596E8}" srcOrd="0" destOrd="0" presId="urn:microsoft.com/office/officeart/2008/layout/LinedList"/>
    <dgm:cxn modelId="{F04A9931-1470-4976-9EBE-B8AAF9C75B25}" type="presOf" srcId="{360D963A-2AF0-4A05-A6D0-91AED6471190}" destId="{E668BC96-CD3C-4641-99FD-F9AE8CD459CC}" srcOrd="0" destOrd="0" presId="urn:microsoft.com/office/officeart/2008/layout/LinedList"/>
    <dgm:cxn modelId="{0DB77B3F-2650-4FE4-A555-2326F85A3ABC}" srcId="{F9B44D83-DB93-424E-9D27-BF83126E7C4C}" destId="{94DDA620-883F-4A23-AC9E-9521977A52FD}" srcOrd="1" destOrd="0" parTransId="{0ABF0C3D-9AA9-4799-8245-90AEBBB74645}" sibTransId="{7BA9FF17-C23C-4461-9460-E78230ED737E}"/>
    <dgm:cxn modelId="{1B767279-6864-49A2-B926-E4B7B5366247}" srcId="{F9B44D83-DB93-424E-9D27-BF83126E7C4C}" destId="{C7072083-7561-49B1-837B-997A72CF82C0}" srcOrd="3" destOrd="0" parTransId="{19922BCC-8464-454F-B6B8-E23DAF7346F1}" sibTransId="{1C206E5D-CC11-45A3-87CC-FD12105D0230}"/>
    <dgm:cxn modelId="{CCEC6AB6-15ED-4ACD-855E-2378DA53BF16}" srcId="{F9B44D83-DB93-424E-9D27-BF83126E7C4C}" destId="{4BEEAB7D-2127-48FF-BA06-DFFD7EA9BDBF}" srcOrd="6" destOrd="0" parTransId="{8334C03A-D045-4228-A068-A862F8EF57A7}" sibTransId="{E761F71A-7D63-42B9-AD6E-69DD1CB59A68}"/>
    <dgm:cxn modelId="{AF9844CD-4E04-4777-8B63-9529D4417AFE}" type="presOf" srcId="{579D0CED-180C-4519-BA49-67C95F01E15E}" destId="{C6B46F38-7788-4F12-AE7A-BBC9FC0D9EFD}" srcOrd="0" destOrd="0" presId="urn:microsoft.com/office/officeart/2008/layout/LinedList"/>
    <dgm:cxn modelId="{814419D0-8341-4E68-8FC6-AAC31B6FFAF1}" type="presOf" srcId="{C7072083-7561-49B1-837B-997A72CF82C0}" destId="{24056F64-35CF-40D5-B7A2-E3C0DC4B995C}" srcOrd="0" destOrd="0" presId="urn:microsoft.com/office/officeart/2008/layout/LinedList"/>
    <dgm:cxn modelId="{08C969D7-F449-4F58-B78E-7BE32CAD5CB1}" type="presOf" srcId="{354C3D9B-801E-44A2-9813-585AEEC8C45D}" destId="{5B95F7C5-36B9-444E-9559-8F906C8FA9F8}" srcOrd="0" destOrd="0" presId="urn:microsoft.com/office/officeart/2008/layout/LinedList"/>
    <dgm:cxn modelId="{6D046DDB-12A7-4D44-A8D0-3116187A9B73}" srcId="{F9B44D83-DB93-424E-9D27-BF83126E7C4C}" destId="{E8583B1C-471D-4A01-94B7-C239D127DD8E}" srcOrd="5" destOrd="0" parTransId="{C60034F4-22F9-4335-8739-0656F6C54D6E}" sibTransId="{7CBA6D63-9001-46B0-A0E0-02DAE9F4B264}"/>
    <dgm:cxn modelId="{AB268CE2-A9A8-485F-9058-7C47AF6D1276}" srcId="{F9B44D83-DB93-424E-9D27-BF83126E7C4C}" destId="{579D0CED-180C-4519-BA49-67C95F01E15E}" srcOrd="4" destOrd="0" parTransId="{562CE095-A7F4-48B9-9918-B0F236C0AEF3}" sibTransId="{35613EBB-D6DF-4B2E-A5CA-7C0397F87A2C}"/>
    <dgm:cxn modelId="{FF6A20F7-F023-4E08-964D-14E4B59E9F75}" srcId="{F9B44D83-DB93-424E-9D27-BF83126E7C4C}" destId="{354C3D9B-801E-44A2-9813-585AEEC8C45D}" srcOrd="0" destOrd="0" parTransId="{F2FDFD30-4CFF-43A4-B5CE-2B4147F34473}" sibTransId="{0DDB0AD8-5AB4-4175-A7A3-43BD6B71033D}"/>
    <dgm:cxn modelId="{F3DD09F7-63AA-465A-9834-885C188985F2}" type="presParOf" srcId="{19AE6502-2621-49E2-B7F8-7C88FFB0101C}" destId="{9103B221-903F-480A-A681-B39137E566A9}" srcOrd="0" destOrd="0" presId="urn:microsoft.com/office/officeart/2008/layout/LinedList"/>
    <dgm:cxn modelId="{D9DB06CF-B74D-4B57-8A08-02B14C86D4EF}" type="presParOf" srcId="{19AE6502-2621-49E2-B7F8-7C88FFB0101C}" destId="{BFC2F388-2F75-4E2D-AFA2-23B12A07FB95}" srcOrd="1" destOrd="0" presId="urn:microsoft.com/office/officeart/2008/layout/LinedList"/>
    <dgm:cxn modelId="{60A16E09-FECE-47FC-ABD3-58AA91F02497}" type="presParOf" srcId="{BFC2F388-2F75-4E2D-AFA2-23B12A07FB95}" destId="{5B95F7C5-36B9-444E-9559-8F906C8FA9F8}" srcOrd="0" destOrd="0" presId="urn:microsoft.com/office/officeart/2008/layout/LinedList"/>
    <dgm:cxn modelId="{308475B0-78F8-4C79-9EA0-C9956B33EF7F}" type="presParOf" srcId="{BFC2F388-2F75-4E2D-AFA2-23B12A07FB95}" destId="{3A0BA8C1-C248-4FE7-8E96-8882B97A64FB}" srcOrd="1" destOrd="0" presId="urn:microsoft.com/office/officeart/2008/layout/LinedList"/>
    <dgm:cxn modelId="{7990C059-5EB2-4DAA-B9CD-9C5B238A0870}" type="presParOf" srcId="{19AE6502-2621-49E2-B7F8-7C88FFB0101C}" destId="{2D6FC0CD-C8EC-4454-974E-FAA204791B19}" srcOrd="2" destOrd="0" presId="urn:microsoft.com/office/officeart/2008/layout/LinedList"/>
    <dgm:cxn modelId="{B587FC56-FBAB-43BD-9ACB-5F2B0FDBBD33}" type="presParOf" srcId="{19AE6502-2621-49E2-B7F8-7C88FFB0101C}" destId="{525D70E9-0967-433C-9AA3-3A62B8323BAC}" srcOrd="3" destOrd="0" presId="urn:microsoft.com/office/officeart/2008/layout/LinedList"/>
    <dgm:cxn modelId="{66865EDF-0124-41B0-B911-82A4BC9476FC}" type="presParOf" srcId="{525D70E9-0967-433C-9AA3-3A62B8323BAC}" destId="{8B9550A9-C828-4348-ADC0-9307D13DE1C6}" srcOrd="0" destOrd="0" presId="urn:microsoft.com/office/officeart/2008/layout/LinedList"/>
    <dgm:cxn modelId="{ED686C3B-5F64-4A47-BEE1-60CE21082A84}" type="presParOf" srcId="{525D70E9-0967-433C-9AA3-3A62B8323BAC}" destId="{D4794D22-E746-49FC-A12B-18CA4C8D3BA1}" srcOrd="1" destOrd="0" presId="urn:microsoft.com/office/officeart/2008/layout/LinedList"/>
    <dgm:cxn modelId="{F29D0528-F737-4D4C-9BDB-4B046905CFBD}" type="presParOf" srcId="{19AE6502-2621-49E2-B7F8-7C88FFB0101C}" destId="{C1304DC8-869E-4E25-B913-3CD8EF663E88}" srcOrd="4" destOrd="0" presId="urn:microsoft.com/office/officeart/2008/layout/LinedList"/>
    <dgm:cxn modelId="{91533F1D-934E-4F08-9D35-DF86D56DF1F8}" type="presParOf" srcId="{19AE6502-2621-49E2-B7F8-7C88FFB0101C}" destId="{2E107AD4-5AA7-4499-A61A-BB4BC3024D6C}" srcOrd="5" destOrd="0" presId="urn:microsoft.com/office/officeart/2008/layout/LinedList"/>
    <dgm:cxn modelId="{22ECB8B2-6145-4327-A214-70541B5E3D2F}" type="presParOf" srcId="{2E107AD4-5AA7-4499-A61A-BB4BC3024D6C}" destId="{E668BC96-CD3C-4641-99FD-F9AE8CD459CC}" srcOrd="0" destOrd="0" presId="urn:microsoft.com/office/officeart/2008/layout/LinedList"/>
    <dgm:cxn modelId="{8A661B15-97EC-401A-BDC8-BBFE63B0E3D5}" type="presParOf" srcId="{2E107AD4-5AA7-4499-A61A-BB4BC3024D6C}" destId="{D90F3B18-1351-416E-B6C8-06CA1B57A3B7}" srcOrd="1" destOrd="0" presId="urn:microsoft.com/office/officeart/2008/layout/LinedList"/>
    <dgm:cxn modelId="{D1972C6D-9EFD-4FC7-9ECE-09ECA374BE94}" type="presParOf" srcId="{19AE6502-2621-49E2-B7F8-7C88FFB0101C}" destId="{3DFA3C83-FD41-4C73-B32C-C25BC29874F3}" srcOrd="6" destOrd="0" presId="urn:microsoft.com/office/officeart/2008/layout/LinedList"/>
    <dgm:cxn modelId="{58956588-C80E-43CA-9036-187176CD3851}" type="presParOf" srcId="{19AE6502-2621-49E2-B7F8-7C88FFB0101C}" destId="{5E71311A-B9F6-4B32-9390-5773BA55E55C}" srcOrd="7" destOrd="0" presId="urn:microsoft.com/office/officeart/2008/layout/LinedList"/>
    <dgm:cxn modelId="{10B31110-9559-4A8D-85E0-0CF11DB43801}" type="presParOf" srcId="{5E71311A-B9F6-4B32-9390-5773BA55E55C}" destId="{24056F64-35CF-40D5-B7A2-E3C0DC4B995C}" srcOrd="0" destOrd="0" presId="urn:microsoft.com/office/officeart/2008/layout/LinedList"/>
    <dgm:cxn modelId="{361C2AB8-73AF-4938-911E-B0AF666ADA5D}" type="presParOf" srcId="{5E71311A-B9F6-4B32-9390-5773BA55E55C}" destId="{553CB2A9-9314-41BA-BF84-A1B087C8C761}" srcOrd="1" destOrd="0" presId="urn:microsoft.com/office/officeart/2008/layout/LinedList"/>
    <dgm:cxn modelId="{F3771AB1-174E-44C5-BC65-925DBABDC857}" type="presParOf" srcId="{19AE6502-2621-49E2-B7F8-7C88FFB0101C}" destId="{B0F009CF-6327-4EC2-9585-B58B982BBED3}" srcOrd="8" destOrd="0" presId="urn:microsoft.com/office/officeart/2008/layout/LinedList"/>
    <dgm:cxn modelId="{92A2C49F-0BF9-4031-B2C0-093D31B8B2BF}" type="presParOf" srcId="{19AE6502-2621-49E2-B7F8-7C88FFB0101C}" destId="{FDA0729B-EFF0-4EA2-AE30-63744D438B46}" srcOrd="9" destOrd="0" presId="urn:microsoft.com/office/officeart/2008/layout/LinedList"/>
    <dgm:cxn modelId="{41F959F2-BDA8-40F5-A1BA-64E1BCCD26C2}" type="presParOf" srcId="{FDA0729B-EFF0-4EA2-AE30-63744D438B46}" destId="{C6B46F38-7788-4F12-AE7A-BBC9FC0D9EFD}" srcOrd="0" destOrd="0" presId="urn:microsoft.com/office/officeart/2008/layout/LinedList"/>
    <dgm:cxn modelId="{16FB8209-E35C-4BB1-BDD8-95D5D8167E01}" type="presParOf" srcId="{FDA0729B-EFF0-4EA2-AE30-63744D438B46}" destId="{F8CDCA9A-CF3B-4963-BDA0-CFD826DD31FB}" srcOrd="1" destOrd="0" presId="urn:microsoft.com/office/officeart/2008/layout/LinedList"/>
    <dgm:cxn modelId="{516529F7-DB14-4998-BD2E-BF77FB4E7D18}" type="presParOf" srcId="{19AE6502-2621-49E2-B7F8-7C88FFB0101C}" destId="{E4DFB89D-A6B0-46F4-A9A9-66B179E82E84}" srcOrd="10" destOrd="0" presId="urn:microsoft.com/office/officeart/2008/layout/LinedList"/>
    <dgm:cxn modelId="{56815BDB-57BC-4C3F-A9E2-B63246BBF717}" type="presParOf" srcId="{19AE6502-2621-49E2-B7F8-7C88FFB0101C}" destId="{4A384637-901F-488B-AD23-189A4CDD0285}" srcOrd="11" destOrd="0" presId="urn:microsoft.com/office/officeart/2008/layout/LinedList"/>
    <dgm:cxn modelId="{8A72917E-6E4A-4FE3-A009-0450DF079C3E}" type="presParOf" srcId="{4A384637-901F-488B-AD23-189A4CDD0285}" destId="{4D23D90D-4B3C-4CF4-B756-8244BD3596E8}" srcOrd="0" destOrd="0" presId="urn:microsoft.com/office/officeart/2008/layout/LinedList"/>
    <dgm:cxn modelId="{9BF44544-2D62-4876-9058-BE1819C22CEB}" type="presParOf" srcId="{4A384637-901F-488B-AD23-189A4CDD0285}" destId="{6456B1D8-6F36-45A6-8F07-AA29C18CA06C}" srcOrd="1" destOrd="0" presId="urn:microsoft.com/office/officeart/2008/layout/LinedList"/>
    <dgm:cxn modelId="{B8E7BE87-B560-4E74-8152-964524188B0A}" type="presParOf" srcId="{19AE6502-2621-49E2-B7F8-7C88FFB0101C}" destId="{FE271C8D-94E2-46D7-9DDB-35466A4BCB8E}" srcOrd="12" destOrd="0" presId="urn:microsoft.com/office/officeart/2008/layout/LinedList"/>
    <dgm:cxn modelId="{5C58701D-09D6-42F6-A298-A5DFC9DF2057}" type="presParOf" srcId="{19AE6502-2621-49E2-B7F8-7C88FFB0101C}" destId="{1532BE1C-0FC5-4B90-8643-C61D09593228}" srcOrd="13" destOrd="0" presId="urn:microsoft.com/office/officeart/2008/layout/LinedList"/>
    <dgm:cxn modelId="{6C12FF7F-01E8-4BFC-801C-626944004128}" type="presParOf" srcId="{1532BE1C-0FC5-4B90-8643-C61D09593228}" destId="{DBB33181-0EC4-47CF-AAB5-842A0AD499A0}" srcOrd="0" destOrd="0" presId="urn:microsoft.com/office/officeart/2008/layout/LinedList"/>
    <dgm:cxn modelId="{0250390C-6C7E-40B2-A082-AA226DF45DB9}" type="presParOf" srcId="{1532BE1C-0FC5-4B90-8643-C61D09593228}" destId="{F8D55538-E3BE-430F-B0FE-ADFE35E65A6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3B221-903F-480A-A681-B39137E566A9}">
      <dsp:nvSpPr>
        <dsp:cNvPr id="0" name=""/>
        <dsp:cNvSpPr/>
      </dsp:nvSpPr>
      <dsp:spPr>
        <a:xfrm>
          <a:off x="0" y="576"/>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5F7C5-36B9-444E-9559-8F906C8FA9F8}">
      <dsp:nvSpPr>
        <dsp:cNvPr id="0" name=""/>
        <dsp:cNvSpPr/>
      </dsp:nvSpPr>
      <dsp:spPr>
        <a:xfrm>
          <a:off x="0" y="576"/>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 purchased this shirt from American Eagle for $19.99</a:t>
          </a:r>
        </a:p>
      </dsp:txBody>
      <dsp:txXfrm>
        <a:off x="0" y="576"/>
        <a:ext cx="6883758" cy="675055"/>
      </dsp:txXfrm>
    </dsp:sp>
    <dsp:sp modelId="{2D6FC0CD-C8EC-4454-974E-FAA204791B19}">
      <dsp:nvSpPr>
        <dsp:cNvPr id="0" name=""/>
        <dsp:cNvSpPr/>
      </dsp:nvSpPr>
      <dsp:spPr>
        <a:xfrm>
          <a:off x="0" y="675632"/>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550A9-C828-4348-ADC0-9307D13DE1C6}">
      <dsp:nvSpPr>
        <dsp:cNvPr id="0" name=""/>
        <dsp:cNvSpPr/>
      </dsp:nvSpPr>
      <dsp:spPr>
        <a:xfrm>
          <a:off x="0" y="675632"/>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 like the shirt because it is soft and very comfortable</a:t>
          </a:r>
        </a:p>
      </dsp:txBody>
      <dsp:txXfrm>
        <a:off x="0" y="675632"/>
        <a:ext cx="6883758" cy="675055"/>
      </dsp:txXfrm>
    </dsp:sp>
    <dsp:sp modelId="{C1304DC8-869E-4E25-B913-3CD8EF663E88}">
      <dsp:nvSpPr>
        <dsp:cNvPr id="0" name=""/>
        <dsp:cNvSpPr/>
      </dsp:nvSpPr>
      <dsp:spPr>
        <a:xfrm>
          <a:off x="0" y="1350688"/>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8BC96-CD3C-4641-99FD-F9AE8CD459CC}">
      <dsp:nvSpPr>
        <dsp:cNvPr id="0" name=""/>
        <dsp:cNvSpPr/>
      </dsp:nvSpPr>
      <dsp:spPr>
        <a:xfrm>
          <a:off x="0" y="1350688"/>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 purchased it in a size small</a:t>
          </a:r>
        </a:p>
      </dsp:txBody>
      <dsp:txXfrm>
        <a:off x="0" y="1350688"/>
        <a:ext cx="6883758" cy="675055"/>
      </dsp:txXfrm>
    </dsp:sp>
    <dsp:sp modelId="{3DFA3C83-FD41-4C73-B32C-C25BC29874F3}">
      <dsp:nvSpPr>
        <dsp:cNvPr id="0" name=""/>
        <dsp:cNvSpPr/>
      </dsp:nvSpPr>
      <dsp:spPr>
        <a:xfrm>
          <a:off x="0" y="2025744"/>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56F64-35CF-40D5-B7A2-E3C0DC4B995C}">
      <dsp:nvSpPr>
        <dsp:cNvPr id="0" name=""/>
        <dsp:cNvSpPr/>
      </dsp:nvSpPr>
      <dsp:spPr>
        <a:xfrm>
          <a:off x="0" y="2025744"/>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It is made of 65% polyester, 35% viscose</a:t>
          </a:r>
        </a:p>
      </dsp:txBody>
      <dsp:txXfrm>
        <a:off x="0" y="2025744"/>
        <a:ext cx="6883758" cy="675055"/>
      </dsp:txXfrm>
    </dsp:sp>
    <dsp:sp modelId="{B0F009CF-6327-4EC2-9585-B58B982BBED3}">
      <dsp:nvSpPr>
        <dsp:cNvPr id="0" name=""/>
        <dsp:cNvSpPr/>
      </dsp:nvSpPr>
      <dsp:spPr>
        <a:xfrm>
          <a:off x="0" y="2700800"/>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B46F38-7788-4F12-AE7A-BBC9FC0D9EFD}">
      <dsp:nvSpPr>
        <dsp:cNvPr id="0" name=""/>
        <dsp:cNvSpPr/>
      </dsp:nvSpPr>
      <dsp:spPr>
        <a:xfrm>
          <a:off x="0" y="2700800"/>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Made in Vietnam</a:t>
          </a:r>
        </a:p>
      </dsp:txBody>
      <dsp:txXfrm>
        <a:off x="0" y="2700800"/>
        <a:ext cx="6883758" cy="675055"/>
      </dsp:txXfrm>
    </dsp:sp>
    <dsp:sp modelId="{E4DFB89D-A6B0-46F4-A9A9-66B179E82E84}">
      <dsp:nvSpPr>
        <dsp:cNvPr id="0" name=""/>
        <dsp:cNvSpPr/>
      </dsp:nvSpPr>
      <dsp:spPr>
        <a:xfrm>
          <a:off x="0" y="3375856"/>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23D90D-4B3C-4CF4-B756-8244BD3596E8}">
      <dsp:nvSpPr>
        <dsp:cNvPr id="0" name=""/>
        <dsp:cNvSpPr/>
      </dsp:nvSpPr>
      <dsp:spPr>
        <a:xfrm>
          <a:off x="0" y="3375856"/>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Care: machine wash cold separately, do not bleach, reshape and lay flat to dry</a:t>
          </a:r>
        </a:p>
      </dsp:txBody>
      <dsp:txXfrm>
        <a:off x="0" y="3375856"/>
        <a:ext cx="6883758" cy="675055"/>
      </dsp:txXfrm>
    </dsp:sp>
    <dsp:sp modelId="{FE271C8D-94E2-46D7-9DDB-35466A4BCB8E}">
      <dsp:nvSpPr>
        <dsp:cNvPr id="0" name=""/>
        <dsp:cNvSpPr/>
      </dsp:nvSpPr>
      <dsp:spPr>
        <a:xfrm>
          <a:off x="0" y="4050912"/>
          <a:ext cx="6883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33181-0EC4-47CF-AAB5-842A0AD499A0}">
      <dsp:nvSpPr>
        <dsp:cNvPr id="0" name=""/>
        <dsp:cNvSpPr/>
      </dsp:nvSpPr>
      <dsp:spPr>
        <a:xfrm>
          <a:off x="0" y="4050912"/>
          <a:ext cx="6883758" cy="675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There is only one set of tags that is located in the bottom left seam</a:t>
          </a:r>
        </a:p>
      </dsp:txBody>
      <dsp:txXfrm>
        <a:off x="0" y="4050912"/>
        <a:ext cx="6883758" cy="675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2663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0059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35709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44007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6952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70162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3387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456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5761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036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4/19/2021</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7223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4/19/2021</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9854553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480">
          <p15:clr>
            <a:srgbClr val="F26B43"/>
          </p15:clr>
        </p15:guide>
        <p15:guide id="3" pos="960">
          <p15:clr>
            <a:srgbClr val="F26B43"/>
          </p15:clr>
        </p15:guide>
        <p15:guide id="4" pos="1440">
          <p15:clr>
            <a:srgbClr val="F26B43"/>
          </p15:clr>
        </p15:guide>
        <p15:guide id="5" pos="1920">
          <p15:clr>
            <a:srgbClr val="F26B43"/>
          </p15:clr>
        </p15:guide>
        <p15:guide id="6" pos="2400">
          <p15:clr>
            <a:srgbClr val="F26B43"/>
          </p15:clr>
        </p15:guide>
        <p15:guide id="7" pos="2880">
          <p15:clr>
            <a:srgbClr val="F26B43"/>
          </p15:clr>
        </p15:guide>
        <p15:guide id="8" pos="3360">
          <p15:clr>
            <a:srgbClr val="F26B43"/>
          </p15:clr>
        </p15:guide>
        <p15:guide id="9" pos="3840">
          <p15:clr>
            <a:srgbClr val="F26B43"/>
          </p15:clr>
        </p15:guide>
        <p15:guide id="10" pos="4320">
          <p15:clr>
            <a:srgbClr val="F26B43"/>
          </p15:clr>
        </p15:guide>
        <p15:guide id="11" pos="4800">
          <p15:clr>
            <a:srgbClr val="F26B43"/>
          </p15:clr>
        </p15:guide>
        <p15:guide id="12" pos="5280">
          <p15:clr>
            <a:srgbClr val="F26B43"/>
          </p15:clr>
        </p15:guide>
        <p15:guide id="13" pos="5760">
          <p15:clr>
            <a:srgbClr val="F26B43"/>
          </p15:clr>
        </p15:guide>
        <p15:guide id="14" pos="6240">
          <p15:clr>
            <a:srgbClr val="F26B43"/>
          </p15:clr>
        </p15:guide>
        <p15:guide id="15" pos="6720">
          <p15:clr>
            <a:srgbClr val="F26B43"/>
          </p15:clr>
        </p15:guide>
        <p15:guide id="16" pos="7200">
          <p15:clr>
            <a:srgbClr val="F26B43"/>
          </p15:clr>
        </p15:guide>
        <p15:guide id="17" pos="7680">
          <p15:clr>
            <a:srgbClr val="F26B43"/>
          </p15:clr>
        </p15:guide>
        <p15:guide id="18" orient="horz">
          <p15:clr>
            <a:srgbClr val="F26B43"/>
          </p15:clr>
        </p15:guide>
        <p15:guide id="19" orient="horz" pos="480">
          <p15:clr>
            <a:srgbClr val="F26B43"/>
          </p15:clr>
        </p15:guide>
        <p15:guide id="20" orient="horz" pos="960">
          <p15:clr>
            <a:srgbClr val="F26B43"/>
          </p15:clr>
        </p15:guide>
        <p15:guide id="21" orient="horz" pos="1440">
          <p15:clr>
            <a:srgbClr val="F26B43"/>
          </p15:clr>
        </p15:guide>
        <p15:guide id="22" orient="horz" pos="1920">
          <p15:clr>
            <a:srgbClr val="F26B43"/>
          </p15:clr>
        </p15:guide>
        <p15:guide id="23" orient="horz" pos="2400">
          <p15:clr>
            <a:srgbClr val="F26B43"/>
          </p15:clr>
        </p15:guide>
        <p15:guide id="24" orient="horz" pos="2880">
          <p15:clr>
            <a:srgbClr val="F26B43"/>
          </p15:clr>
        </p15:guide>
        <p15:guide id="25" orient="horz" pos="3360">
          <p15:clr>
            <a:srgbClr val="F26B43"/>
          </p15:clr>
        </p15:guide>
        <p15:guide id="26" orient="horz" pos="3840">
          <p15:clr>
            <a:srgbClr val="F26B43"/>
          </p15:clr>
        </p15:guide>
        <p15:guide id="27" orient="horz" pos="43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jpg"/><Relationship Id="rId4" Type="http://schemas.openxmlformats.org/officeDocument/2006/relationships/diagramData" Target="../diagrams/data1.xml"/><Relationship Id="rId9"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C532F-F473-4A71-9C81-7055867399B2}"/>
              </a:ext>
            </a:extLst>
          </p:cNvPr>
          <p:cNvSpPr>
            <a:spLocks noGrp="1"/>
          </p:cNvSpPr>
          <p:nvPr>
            <p:ph type="ctrTitle"/>
          </p:nvPr>
        </p:nvSpPr>
        <p:spPr/>
        <p:txBody>
          <a:bodyPr/>
          <a:lstStyle/>
          <a:p>
            <a:r>
              <a:rPr lang="en-US" dirty="0"/>
              <a:t>T-Shirt Analysis</a:t>
            </a:r>
          </a:p>
        </p:txBody>
      </p:sp>
      <p:sp>
        <p:nvSpPr>
          <p:cNvPr id="3" name="Subtitle 2">
            <a:extLst>
              <a:ext uri="{FF2B5EF4-FFF2-40B4-BE49-F238E27FC236}">
                <a16:creationId xmlns:a16="http://schemas.microsoft.com/office/drawing/2014/main" id="{116F801F-08EA-4C7E-8ADB-1A827AAC7B96}"/>
              </a:ext>
            </a:extLst>
          </p:cNvPr>
          <p:cNvSpPr>
            <a:spLocks noGrp="1"/>
          </p:cNvSpPr>
          <p:nvPr>
            <p:ph type="subTitle" idx="1"/>
          </p:nvPr>
        </p:nvSpPr>
        <p:spPr/>
        <p:txBody>
          <a:bodyPr/>
          <a:lstStyle/>
          <a:p>
            <a:r>
              <a:rPr lang="en-US" dirty="0"/>
              <a:t>Hannah Knight</a:t>
            </a:r>
          </a:p>
        </p:txBody>
      </p:sp>
    </p:spTree>
    <p:extLst>
      <p:ext uri="{BB962C8B-B14F-4D97-AF65-F5344CB8AC3E}">
        <p14:creationId xmlns:p14="http://schemas.microsoft.com/office/powerpoint/2010/main" val="197148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2543-E25E-4DCC-8555-79DE536FFC21}"/>
              </a:ext>
            </a:extLst>
          </p:cNvPr>
          <p:cNvSpPr>
            <a:spLocks noGrp="1"/>
          </p:cNvSpPr>
          <p:nvPr>
            <p:ph type="title"/>
          </p:nvPr>
        </p:nvSpPr>
        <p:spPr>
          <a:xfrm>
            <a:off x="762000" y="446314"/>
            <a:ext cx="10668000" cy="1524000"/>
          </a:xfrm>
        </p:spPr>
        <p:txBody>
          <a:bodyPr/>
          <a:lstStyle/>
          <a:p>
            <a:r>
              <a:rPr lang="en-US" dirty="0"/>
              <a:t>Trim cont.</a:t>
            </a:r>
          </a:p>
        </p:txBody>
      </p:sp>
      <p:sp>
        <p:nvSpPr>
          <p:cNvPr id="3" name="Content Placeholder 2">
            <a:extLst>
              <a:ext uri="{FF2B5EF4-FFF2-40B4-BE49-F238E27FC236}">
                <a16:creationId xmlns:a16="http://schemas.microsoft.com/office/drawing/2014/main" id="{C0D13F09-3DA7-4735-B352-2097ABEFE397}"/>
              </a:ext>
            </a:extLst>
          </p:cNvPr>
          <p:cNvSpPr>
            <a:spLocks noGrp="1"/>
          </p:cNvSpPr>
          <p:nvPr>
            <p:ph idx="1"/>
          </p:nvPr>
        </p:nvSpPr>
        <p:spPr>
          <a:xfrm>
            <a:off x="762000" y="1839686"/>
            <a:ext cx="10631214" cy="4356162"/>
          </a:xfrm>
        </p:spPr>
        <p:txBody>
          <a:bodyPr>
            <a:normAutofit fontScale="92500" lnSpcReduction="10000"/>
          </a:bodyPr>
          <a:lstStyle/>
          <a:p>
            <a:r>
              <a:rPr lang="en-US" sz="2800" dirty="0"/>
              <a:t>The trim color matches the color of the shirt perfectly</a:t>
            </a:r>
          </a:p>
          <a:p>
            <a:r>
              <a:rPr lang="en-US" sz="2800" dirty="0"/>
              <a:t>The labels are placed so they do not irritate the wearer. The labels are in the side seam of the shirt, so they won’t bother you. I am happy they are not behind the neck because that can be irritating</a:t>
            </a:r>
          </a:p>
          <a:p>
            <a:r>
              <a:rPr lang="en-US" sz="2800" dirty="0"/>
              <a:t>I believe that the care label will remain legible for the life of the garment because it did not even smear after one wash</a:t>
            </a:r>
          </a:p>
          <a:p>
            <a:r>
              <a:rPr lang="en-US" dirty="0"/>
              <a:t>The tread is as strong as the fabric, but it is not too strong to cause tearing in the fabric</a:t>
            </a:r>
          </a:p>
        </p:txBody>
      </p:sp>
    </p:spTree>
    <p:extLst>
      <p:ext uri="{BB962C8B-B14F-4D97-AF65-F5344CB8AC3E}">
        <p14:creationId xmlns:p14="http://schemas.microsoft.com/office/powerpoint/2010/main" val="95093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198A-838B-4D95-AA20-DF8D894E4CB2}"/>
              </a:ext>
            </a:extLst>
          </p:cNvPr>
          <p:cNvSpPr>
            <a:spLocks noGrp="1"/>
          </p:cNvSpPr>
          <p:nvPr>
            <p:ph type="title"/>
          </p:nvPr>
        </p:nvSpPr>
        <p:spPr>
          <a:xfrm>
            <a:off x="3774127" y="53068"/>
            <a:ext cx="2222938" cy="1524000"/>
          </a:xfrm>
        </p:spPr>
        <p:txBody>
          <a:bodyPr/>
          <a:lstStyle/>
          <a:p>
            <a:r>
              <a:rPr lang="en-US" dirty="0"/>
              <a:t>Stitches</a:t>
            </a:r>
          </a:p>
        </p:txBody>
      </p:sp>
      <p:sp>
        <p:nvSpPr>
          <p:cNvPr id="3" name="Content Placeholder 2">
            <a:extLst>
              <a:ext uri="{FF2B5EF4-FFF2-40B4-BE49-F238E27FC236}">
                <a16:creationId xmlns:a16="http://schemas.microsoft.com/office/drawing/2014/main" id="{23453C59-C148-4542-A518-3CFD5CB0E276}"/>
              </a:ext>
            </a:extLst>
          </p:cNvPr>
          <p:cNvSpPr>
            <a:spLocks noGrp="1"/>
          </p:cNvSpPr>
          <p:nvPr>
            <p:ph idx="1"/>
          </p:nvPr>
        </p:nvSpPr>
        <p:spPr>
          <a:xfrm>
            <a:off x="536753" y="1379581"/>
            <a:ext cx="8880516" cy="5294488"/>
          </a:xfrm>
        </p:spPr>
        <p:txBody>
          <a:bodyPr>
            <a:normAutofit fontScale="92500" lnSpcReduction="10000"/>
          </a:bodyPr>
          <a:lstStyle/>
          <a:p>
            <a:r>
              <a:rPr lang="en-US" dirty="0"/>
              <a:t>The stitches do cause a bit of puckering (shown in the image to the right)</a:t>
            </a:r>
          </a:p>
          <a:p>
            <a:r>
              <a:rPr lang="en-US" dirty="0"/>
              <a:t>The stitches create seams that resist grinning</a:t>
            </a:r>
          </a:p>
          <a:p>
            <a:r>
              <a:rPr lang="en-US" dirty="0"/>
              <a:t>The stitches are extensible and are not too tight for the fabric</a:t>
            </a:r>
          </a:p>
          <a:p>
            <a:r>
              <a:rPr lang="en-US" dirty="0"/>
              <a:t>The stitches are very comfortable when the garment is being worn. They are not itchy and uncomfortable</a:t>
            </a:r>
          </a:p>
          <a:p>
            <a:r>
              <a:rPr lang="en-US" dirty="0"/>
              <a:t>The stitches are neat and placed accurately</a:t>
            </a:r>
          </a:p>
          <a:p>
            <a:r>
              <a:rPr lang="en-US" dirty="0"/>
              <a:t>I have not had to trim any extra long threads that were left on the garment </a:t>
            </a:r>
          </a:p>
        </p:txBody>
      </p:sp>
      <p:pic>
        <p:nvPicPr>
          <p:cNvPr id="11" name="Picture 10">
            <a:extLst>
              <a:ext uri="{FF2B5EF4-FFF2-40B4-BE49-F238E27FC236}">
                <a16:creationId xmlns:a16="http://schemas.microsoft.com/office/drawing/2014/main" id="{3D13BE53-C405-43E8-8A9D-0D2F7107C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70072" y="729566"/>
            <a:ext cx="2963916" cy="2222937"/>
          </a:xfrm>
          <a:prstGeom prst="rect">
            <a:avLst/>
          </a:prstGeom>
        </p:spPr>
      </p:pic>
      <p:pic>
        <p:nvPicPr>
          <p:cNvPr id="13" name="Picture 12">
            <a:extLst>
              <a:ext uri="{FF2B5EF4-FFF2-40B4-BE49-F238E27FC236}">
                <a16:creationId xmlns:a16="http://schemas.microsoft.com/office/drawing/2014/main" id="{6623BBED-50E8-43C5-B22D-4B81DAC44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70071" y="3905499"/>
            <a:ext cx="2963916" cy="2222937"/>
          </a:xfrm>
          <a:prstGeom prst="rect">
            <a:avLst/>
          </a:prstGeom>
        </p:spPr>
      </p:pic>
    </p:spTree>
    <p:extLst>
      <p:ext uri="{BB962C8B-B14F-4D97-AF65-F5344CB8AC3E}">
        <p14:creationId xmlns:p14="http://schemas.microsoft.com/office/powerpoint/2010/main" val="46615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91F1-60A1-432A-BF9C-E8B0982C8B43}"/>
              </a:ext>
            </a:extLst>
          </p:cNvPr>
          <p:cNvSpPr>
            <a:spLocks noGrp="1"/>
          </p:cNvSpPr>
          <p:nvPr>
            <p:ph type="title"/>
          </p:nvPr>
        </p:nvSpPr>
        <p:spPr>
          <a:xfrm>
            <a:off x="762000" y="315686"/>
            <a:ext cx="10668000" cy="1524000"/>
          </a:xfrm>
        </p:spPr>
        <p:txBody>
          <a:bodyPr/>
          <a:lstStyle/>
          <a:p>
            <a:r>
              <a:rPr lang="en-US" dirty="0"/>
              <a:t>Seams</a:t>
            </a:r>
          </a:p>
        </p:txBody>
      </p:sp>
      <p:sp>
        <p:nvSpPr>
          <p:cNvPr id="3" name="Content Placeholder 2">
            <a:extLst>
              <a:ext uri="{FF2B5EF4-FFF2-40B4-BE49-F238E27FC236}">
                <a16:creationId xmlns:a16="http://schemas.microsoft.com/office/drawing/2014/main" id="{691147A9-053A-4BA0-9BAD-887B98EF500F}"/>
              </a:ext>
            </a:extLst>
          </p:cNvPr>
          <p:cNvSpPr>
            <a:spLocks noGrp="1"/>
          </p:cNvSpPr>
          <p:nvPr>
            <p:ph idx="1"/>
          </p:nvPr>
        </p:nvSpPr>
        <p:spPr>
          <a:xfrm>
            <a:off x="555171" y="1839686"/>
            <a:ext cx="8904515" cy="4797797"/>
          </a:xfrm>
        </p:spPr>
        <p:txBody>
          <a:bodyPr>
            <a:normAutofit fontScale="92500" lnSpcReduction="10000"/>
          </a:bodyPr>
          <a:lstStyle/>
          <a:p>
            <a:r>
              <a:rPr lang="en-US" dirty="0"/>
              <a:t>The seams and edge treatments are appropriate to the fabric and end use of garment. The raw edge on the bottom of the top makes sense with the fabric</a:t>
            </a:r>
          </a:p>
          <a:p>
            <a:r>
              <a:rPr lang="en-US" dirty="0"/>
              <a:t>The seams for the most part are </a:t>
            </a:r>
            <a:r>
              <a:rPr lang="en-US" dirty="0" err="1"/>
              <a:t>nonbulky</a:t>
            </a:r>
            <a:r>
              <a:rPr lang="en-US" dirty="0"/>
              <a:t> and avoid puckers. In the bottom picture you can see a bit of puckering in the seam on the shoulder</a:t>
            </a:r>
          </a:p>
          <a:p>
            <a:r>
              <a:rPr lang="en-US" dirty="0"/>
              <a:t>The stitches are placed accurately on the seam line</a:t>
            </a:r>
          </a:p>
          <a:p>
            <a:r>
              <a:rPr lang="en-US" dirty="0"/>
              <a:t>The seams that are in a high stress area (shoulder) are reinforced by a </a:t>
            </a:r>
            <a:r>
              <a:rPr lang="en-US" dirty="0" err="1"/>
              <a:t>surger</a:t>
            </a:r>
            <a:endParaRPr lang="en-US" dirty="0"/>
          </a:p>
        </p:txBody>
      </p:sp>
      <p:pic>
        <p:nvPicPr>
          <p:cNvPr id="7" name="Picture 6" descr="A picture containing gray, fabric&#10;&#10;Description automatically generated">
            <a:extLst>
              <a:ext uri="{FF2B5EF4-FFF2-40B4-BE49-F238E27FC236}">
                <a16:creationId xmlns:a16="http://schemas.microsoft.com/office/drawing/2014/main" id="{FB886BCA-9E4B-4113-BE92-FD4632D00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25538" y="607064"/>
            <a:ext cx="3092371" cy="2319278"/>
          </a:xfrm>
          <a:prstGeom prst="rect">
            <a:avLst/>
          </a:prstGeom>
        </p:spPr>
      </p:pic>
      <p:pic>
        <p:nvPicPr>
          <p:cNvPr id="9" name="Picture 8">
            <a:extLst>
              <a:ext uri="{FF2B5EF4-FFF2-40B4-BE49-F238E27FC236}">
                <a16:creationId xmlns:a16="http://schemas.microsoft.com/office/drawing/2014/main" id="{834C01F4-88AA-4658-8A12-0E643A295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25539" y="3931659"/>
            <a:ext cx="3092370" cy="2319277"/>
          </a:xfrm>
          <a:prstGeom prst="rect">
            <a:avLst/>
          </a:prstGeom>
        </p:spPr>
      </p:pic>
    </p:spTree>
    <p:extLst>
      <p:ext uri="{BB962C8B-B14F-4D97-AF65-F5344CB8AC3E}">
        <p14:creationId xmlns:p14="http://schemas.microsoft.com/office/powerpoint/2010/main" val="16214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F0E-18F8-4286-BE68-FA829D9B5A1F}"/>
              </a:ext>
            </a:extLst>
          </p:cNvPr>
          <p:cNvSpPr>
            <a:spLocks noGrp="1"/>
          </p:cNvSpPr>
          <p:nvPr>
            <p:ph type="title"/>
          </p:nvPr>
        </p:nvSpPr>
        <p:spPr>
          <a:xfrm>
            <a:off x="3862551" y="204951"/>
            <a:ext cx="10668000" cy="1524000"/>
          </a:xfrm>
        </p:spPr>
        <p:txBody>
          <a:bodyPr/>
          <a:lstStyle/>
          <a:p>
            <a:r>
              <a:rPr lang="en-US" dirty="0"/>
              <a:t>Conclusion</a:t>
            </a:r>
          </a:p>
        </p:txBody>
      </p:sp>
      <p:sp>
        <p:nvSpPr>
          <p:cNvPr id="3" name="Content Placeholder 2">
            <a:extLst>
              <a:ext uri="{FF2B5EF4-FFF2-40B4-BE49-F238E27FC236}">
                <a16:creationId xmlns:a16="http://schemas.microsoft.com/office/drawing/2014/main" id="{BE616BE3-FB11-42C7-9D4E-295648568673}"/>
              </a:ext>
            </a:extLst>
          </p:cNvPr>
          <p:cNvSpPr>
            <a:spLocks noGrp="1"/>
          </p:cNvSpPr>
          <p:nvPr>
            <p:ph idx="1"/>
          </p:nvPr>
        </p:nvSpPr>
        <p:spPr>
          <a:xfrm>
            <a:off x="667407" y="1797269"/>
            <a:ext cx="10936014" cy="4430110"/>
          </a:xfrm>
        </p:spPr>
        <p:txBody>
          <a:bodyPr>
            <a:normAutofit fontScale="85000" lnSpcReduction="10000"/>
          </a:bodyPr>
          <a:lstStyle/>
          <a:p>
            <a:r>
              <a:rPr lang="en-US" dirty="0"/>
              <a:t>Overall, I am happy that I purchased this shirt from American Eagle. For the price of $19.99, I think it lived up to expectations. I would not pay more than $25 for something like this because there was a bit of puckering and wrinkling after several washes. I do like the construction and ease of the shirt. It is very comfortable, and I feel like I can wear this top daily. The color is very pretty and did not fade a lot. I like the worn in feeling of the shirt that was created after washing it. After washing it and measuring it, I found that it did shrink just a tad bit. That does not bother me though because it did not affect the overall look and feel of the garment. There were no major issues that I ran into during this experiment, and I really enjoyed the process!</a:t>
            </a:r>
          </a:p>
        </p:txBody>
      </p:sp>
    </p:spTree>
    <p:extLst>
      <p:ext uri="{BB962C8B-B14F-4D97-AF65-F5344CB8AC3E}">
        <p14:creationId xmlns:p14="http://schemas.microsoft.com/office/powerpoint/2010/main" val="130216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10;&#10;Description automatically generated">
            <a:extLst>
              <a:ext uri="{FF2B5EF4-FFF2-40B4-BE49-F238E27FC236}">
                <a16:creationId xmlns:a16="http://schemas.microsoft.com/office/drawing/2014/main" id="{FC3A618C-95EA-4042-9242-823FA6BCC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55538" y="4021540"/>
            <a:ext cx="3140075" cy="2532845"/>
          </a:xfrm>
          <a:prstGeom prst="rect">
            <a:avLst/>
          </a:prstGeom>
        </p:spPr>
      </p:pic>
      <p:pic>
        <p:nvPicPr>
          <p:cNvPr id="9" name="Picture 8" descr="A picture containing text, person, indoor, hand&#10;&#10;Description automatically generated">
            <a:extLst>
              <a:ext uri="{FF2B5EF4-FFF2-40B4-BE49-F238E27FC236}">
                <a16:creationId xmlns:a16="http://schemas.microsoft.com/office/drawing/2014/main" id="{02F0A95C-2DE8-4084-A38B-88006657F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40609" y="4001933"/>
            <a:ext cx="3221194" cy="2415897"/>
          </a:xfrm>
          <a:prstGeom prst="rect">
            <a:avLst/>
          </a:prstGeom>
        </p:spPr>
      </p:pic>
      <p:sp>
        <p:nvSpPr>
          <p:cNvPr id="2" name="Title 1">
            <a:extLst>
              <a:ext uri="{FF2B5EF4-FFF2-40B4-BE49-F238E27FC236}">
                <a16:creationId xmlns:a16="http://schemas.microsoft.com/office/drawing/2014/main" id="{DB4DE4E6-E196-42BC-B168-5C31198484BE}"/>
              </a:ext>
            </a:extLst>
          </p:cNvPr>
          <p:cNvSpPr>
            <a:spLocks noGrp="1"/>
          </p:cNvSpPr>
          <p:nvPr>
            <p:ph type="title"/>
          </p:nvPr>
        </p:nvSpPr>
        <p:spPr>
          <a:xfrm>
            <a:off x="581696" y="453179"/>
            <a:ext cx="10668000" cy="1524000"/>
          </a:xfrm>
        </p:spPr>
        <p:txBody>
          <a:bodyPr/>
          <a:lstStyle/>
          <a:p>
            <a:r>
              <a:rPr lang="en-US" dirty="0"/>
              <a:t>Point of Sale Evaluation</a:t>
            </a:r>
            <a:endParaRPr lang="en-US" b="1" dirty="0"/>
          </a:p>
        </p:txBody>
      </p:sp>
      <p:graphicFrame>
        <p:nvGraphicFramePr>
          <p:cNvPr id="12" name="Content Placeholder 2">
            <a:extLst>
              <a:ext uri="{FF2B5EF4-FFF2-40B4-BE49-F238E27FC236}">
                <a16:creationId xmlns:a16="http://schemas.microsoft.com/office/drawing/2014/main" id="{FB6E8691-C71A-4172-BE73-B392FAA661E8}"/>
              </a:ext>
            </a:extLst>
          </p:cNvPr>
          <p:cNvGraphicFramePr>
            <a:graphicFrameLocks noGrp="1"/>
          </p:cNvGraphicFramePr>
          <p:nvPr>
            <p:ph idx="1"/>
          </p:nvPr>
        </p:nvGraphicFramePr>
        <p:xfrm>
          <a:off x="328412" y="1957589"/>
          <a:ext cx="6883758" cy="4726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icture containing indoor&#10;&#10;Description automatically generated">
            <a:extLst>
              <a:ext uri="{FF2B5EF4-FFF2-40B4-BE49-F238E27FC236}">
                <a16:creationId xmlns:a16="http://schemas.microsoft.com/office/drawing/2014/main" id="{F8DBA5EF-8141-45F6-806A-90B2379DDE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2941" y="1957589"/>
            <a:ext cx="2829059" cy="2121794"/>
          </a:xfrm>
          <a:prstGeom prst="rect">
            <a:avLst/>
          </a:prstGeom>
        </p:spPr>
      </p:pic>
      <p:pic>
        <p:nvPicPr>
          <p:cNvPr id="8" name="Picture 7" descr="A picture containing person, indoor, striped, close&#10;&#10;Description automatically generated">
            <a:extLst>
              <a:ext uri="{FF2B5EF4-FFF2-40B4-BE49-F238E27FC236}">
                <a16:creationId xmlns:a16="http://schemas.microsoft.com/office/drawing/2014/main" id="{E397269A-866B-4968-895D-CD42A49302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883371" y="1575067"/>
            <a:ext cx="2879102" cy="2159326"/>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4C063613-9B5A-4908-B110-72297B1EEE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1437" y="-8763"/>
            <a:ext cx="2829059" cy="2121794"/>
          </a:xfrm>
          <a:prstGeom prst="rect">
            <a:avLst/>
          </a:prstGeom>
        </p:spPr>
      </p:pic>
    </p:spTree>
    <p:extLst>
      <p:ext uri="{BB962C8B-B14F-4D97-AF65-F5344CB8AC3E}">
        <p14:creationId xmlns:p14="http://schemas.microsoft.com/office/powerpoint/2010/main" val="83162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FA0B-DC08-4090-99D5-7571E764365E}"/>
              </a:ext>
            </a:extLst>
          </p:cNvPr>
          <p:cNvSpPr>
            <a:spLocks noGrp="1"/>
          </p:cNvSpPr>
          <p:nvPr>
            <p:ph type="title"/>
          </p:nvPr>
        </p:nvSpPr>
        <p:spPr>
          <a:xfrm>
            <a:off x="4565994" y="-304802"/>
            <a:ext cx="2333295" cy="1524000"/>
          </a:xfrm>
        </p:spPr>
        <p:txBody>
          <a:bodyPr/>
          <a:lstStyle/>
          <a:p>
            <a:r>
              <a:rPr lang="en-US" dirty="0"/>
              <a:t>Measure</a:t>
            </a:r>
          </a:p>
        </p:txBody>
      </p:sp>
      <p:sp>
        <p:nvSpPr>
          <p:cNvPr id="4" name="TextBox 3">
            <a:extLst>
              <a:ext uri="{FF2B5EF4-FFF2-40B4-BE49-F238E27FC236}">
                <a16:creationId xmlns:a16="http://schemas.microsoft.com/office/drawing/2014/main" id="{D61B91A7-CE2D-4B91-B3D3-A1DC1CDF3D5E}"/>
              </a:ext>
            </a:extLst>
          </p:cNvPr>
          <p:cNvSpPr txBox="1"/>
          <p:nvPr/>
        </p:nvSpPr>
        <p:spPr>
          <a:xfrm>
            <a:off x="661775" y="1051034"/>
            <a:ext cx="3006335" cy="6032421"/>
          </a:xfrm>
          <a:prstGeom prst="rect">
            <a:avLst/>
          </a:prstGeom>
          <a:noFill/>
        </p:spPr>
        <p:txBody>
          <a:bodyPr wrap="square" rtlCol="0">
            <a:spAutoFit/>
          </a:bodyPr>
          <a:lstStyle/>
          <a:p>
            <a:r>
              <a:rPr lang="en-US" dirty="0">
                <a:solidFill>
                  <a:schemeClr val="tx2"/>
                </a:solidFill>
              </a:rPr>
              <a:t>Before first wash:</a:t>
            </a:r>
          </a:p>
          <a:p>
            <a:endParaRPr lang="en-US" sz="1100" dirty="0">
              <a:solidFill>
                <a:schemeClr val="tx2"/>
              </a:solidFill>
            </a:endParaRPr>
          </a:p>
          <a:p>
            <a:pPr>
              <a:lnSpc>
                <a:spcPct val="150000"/>
              </a:lnSpc>
              <a:buFont typeface="+mj-lt"/>
              <a:buAutoNum type="alphaLcParenR"/>
            </a:pPr>
            <a:r>
              <a:rPr lang="en-US" sz="1200" dirty="0">
                <a:solidFill>
                  <a:schemeClr val="tx2"/>
                </a:solidFill>
              </a:rPr>
              <a:t> Body Length- 17 ¾”</a:t>
            </a:r>
          </a:p>
          <a:p>
            <a:pPr>
              <a:lnSpc>
                <a:spcPct val="150000"/>
              </a:lnSpc>
              <a:buFont typeface="+mj-lt"/>
              <a:buAutoNum type="alphaLcParenR"/>
            </a:pPr>
            <a:r>
              <a:rPr lang="en-US" sz="1200" dirty="0">
                <a:solidFill>
                  <a:schemeClr val="tx2"/>
                </a:solidFill>
              </a:rPr>
              <a:t> Chest width- 20”</a:t>
            </a:r>
          </a:p>
          <a:p>
            <a:pPr>
              <a:lnSpc>
                <a:spcPct val="150000"/>
              </a:lnSpc>
              <a:buFont typeface="+mj-lt"/>
              <a:buAutoNum type="alphaLcParenR"/>
            </a:pPr>
            <a:r>
              <a:rPr lang="en-US" sz="1200" dirty="0">
                <a:solidFill>
                  <a:schemeClr val="tx2"/>
                </a:solidFill>
              </a:rPr>
              <a:t> Bottom width- 20 ½”</a:t>
            </a:r>
          </a:p>
          <a:p>
            <a:pPr>
              <a:lnSpc>
                <a:spcPct val="150000"/>
              </a:lnSpc>
              <a:buFont typeface="+mj-lt"/>
              <a:buAutoNum type="alphaLcParenR"/>
            </a:pPr>
            <a:r>
              <a:rPr lang="en-US" sz="1200" dirty="0">
                <a:solidFill>
                  <a:schemeClr val="tx2"/>
                </a:solidFill>
              </a:rPr>
              <a:t> Cross shoulder- 23 ½”</a:t>
            </a:r>
          </a:p>
          <a:p>
            <a:pPr>
              <a:lnSpc>
                <a:spcPct val="150000"/>
              </a:lnSpc>
              <a:buFont typeface="+mj-lt"/>
              <a:buAutoNum type="alphaLcParenR"/>
            </a:pPr>
            <a:r>
              <a:rPr lang="en-US" sz="1200" dirty="0">
                <a:solidFill>
                  <a:schemeClr val="tx2"/>
                </a:solidFill>
              </a:rPr>
              <a:t> Cross front- 22”</a:t>
            </a:r>
          </a:p>
          <a:p>
            <a:pPr>
              <a:lnSpc>
                <a:spcPct val="150000"/>
              </a:lnSpc>
              <a:buFont typeface="+mj-lt"/>
              <a:buAutoNum type="alphaLcParenR"/>
            </a:pPr>
            <a:r>
              <a:rPr lang="en-US" sz="1200" dirty="0">
                <a:solidFill>
                  <a:schemeClr val="tx2"/>
                </a:solidFill>
              </a:rPr>
              <a:t> Cross back- 21 ½” </a:t>
            </a:r>
          </a:p>
          <a:p>
            <a:pPr>
              <a:lnSpc>
                <a:spcPct val="150000"/>
              </a:lnSpc>
              <a:buFont typeface="+mj-lt"/>
              <a:buAutoNum type="alphaLcParenR"/>
            </a:pPr>
            <a:r>
              <a:rPr lang="en-US" sz="1200" dirty="0">
                <a:solidFill>
                  <a:schemeClr val="tx2"/>
                </a:solidFill>
              </a:rPr>
              <a:t> Armhole along curve- 6 ½”</a:t>
            </a:r>
          </a:p>
          <a:p>
            <a:pPr>
              <a:lnSpc>
                <a:spcPct val="150000"/>
              </a:lnSpc>
              <a:buFont typeface="+mj-lt"/>
              <a:buAutoNum type="alphaLcParenR"/>
            </a:pPr>
            <a:r>
              <a:rPr lang="en-US" sz="1200" dirty="0">
                <a:solidFill>
                  <a:schemeClr val="tx2"/>
                </a:solidFill>
              </a:rPr>
              <a:t> Sleeve length from AH- 19 ½”</a:t>
            </a:r>
          </a:p>
          <a:p>
            <a:pPr>
              <a:lnSpc>
                <a:spcPct val="150000"/>
              </a:lnSpc>
              <a:buFont typeface="+mj-lt"/>
              <a:buAutoNum type="alphaLcParenR"/>
            </a:pPr>
            <a:r>
              <a:rPr lang="en-US" sz="1200" dirty="0">
                <a:solidFill>
                  <a:schemeClr val="tx2"/>
                </a:solidFill>
              </a:rPr>
              <a:t> Sleeve length from CB- 27 ½”</a:t>
            </a:r>
          </a:p>
          <a:p>
            <a:pPr>
              <a:lnSpc>
                <a:spcPct val="150000"/>
              </a:lnSpc>
              <a:buFont typeface="+mj-lt"/>
              <a:buAutoNum type="alphaLcParenR"/>
            </a:pPr>
            <a:r>
              <a:rPr lang="en-US" sz="1200" dirty="0">
                <a:solidFill>
                  <a:schemeClr val="tx2"/>
                </a:solidFill>
              </a:rPr>
              <a:t> Muscle- 6”</a:t>
            </a:r>
          </a:p>
          <a:p>
            <a:pPr>
              <a:lnSpc>
                <a:spcPct val="150000"/>
              </a:lnSpc>
              <a:buFont typeface="+mj-lt"/>
              <a:buAutoNum type="alphaLcParenR"/>
            </a:pPr>
            <a:r>
              <a:rPr lang="en-US" sz="1200" dirty="0">
                <a:solidFill>
                  <a:schemeClr val="tx2"/>
                </a:solidFill>
              </a:rPr>
              <a:t> Sleeve opening- 3 ½”</a:t>
            </a:r>
          </a:p>
          <a:p>
            <a:pPr>
              <a:lnSpc>
                <a:spcPct val="150000"/>
              </a:lnSpc>
              <a:buFont typeface="+mj-lt"/>
              <a:buAutoNum type="alphaLcParenR"/>
            </a:pPr>
            <a:r>
              <a:rPr lang="en-US" sz="1200" dirty="0">
                <a:solidFill>
                  <a:schemeClr val="tx2"/>
                </a:solidFill>
              </a:rPr>
              <a:t> Sleeve cuff height- 1 ½”</a:t>
            </a:r>
          </a:p>
          <a:p>
            <a:pPr>
              <a:lnSpc>
                <a:spcPct val="150000"/>
              </a:lnSpc>
              <a:buFont typeface="+mj-lt"/>
              <a:buAutoNum type="alphaLcParenR"/>
            </a:pPr>
            <a:r>
              <a:rPr lang="en-US" sz="1200" dirty="0">
                <a:solidFill>
                  <a:schemeClr val="tx2"/>
                </a:solidFill>
              </a:rPr>
              <a:t> Neckline circumference- 19”</a:t>
            </a:r>
          </a:p>
          <a:p>
            <a:pPr>
              <a:lnSpc>
                <a:spcPct val="150000"/>
              </a:lnSpc>
              <a:buFont typeface="+mj-lt"/>
              <a:buAutoNum type="alphaLcParenR"/>
            </a:pPr>
            <a:r>
              <a:rPr lang="en-US" sz="1200" dirty="0">
                <a:solidFill>
                  <a:schemeClr val="tx2"/>
                </a:solidFill>
              </a:rPr>
              <a:t> Back neck width- 25”</a:t>
            </a:r>
          </a:p>
          <a:p>
            <a:pPr>
              <a:lnSpc>
                <a:spcPct val="150000"/>
              </a:lnSpc>
              <a:buFont typeface="+mj-lt"/>
              <a:buAutoNum type="alphaLcParenR"/>
            </a:pPr>
            <a:r>
              <a:rPr lang="en-US" sz="1200" dirty="0">
                <a:solidFill>
                  <a:schemeClr val="tx2"/>
                </a:solidFill>
              </a:rPr>
              <a:t> Front neck drop- 3 ½”</a:t>
            </a:r>
          </a:p>
          <a:p>
            <a:pPr>
              <a:lnSpc>
                <a:spcPct val="150000"/>
              </a:lnSpc>
              <a:buFont typeface="+mj-lt"/>
              <a:buAutoNum type="alphaLcParenR"/>
            </a:pPr>
            <a:r>
              <a:rPr lang="en-US" sz="1200" dirty="0">
                <a:solidFill>
                  <a:schemeClr val="tx2"/>
                </a:solidFill>
              </a:rPr>
              <a:t> Back neck drop- 0”</a:t>
            </a:r>
          </a:p>
          <a:p>
            <a:pPr>
              <a:lnSpc>
                <a:spcPct val="150000"/>
              </a:lnSpc>
              <a:buFont typeface="+mj-lt"/>
              <a:buAutoNum type="alphaLcParenR"/>
            </a:pPr>
            <a:r>
              <a:rPr lang="en-US" sz="1200" dirty="0">
                <a:solidFill>
                  <a:schemeClr val="tx2"/>
                </a:solidFill>
              </a:rPr>
              <a:t> Neck Trim height- 1”</a:t>
            </a:r>
          </a:p>
          <a:p>
            <a:pPr>
              <a:lnSpc>
                <a:spcPct val="150000"/>
              </a:lnSpc>
              <a:buFont typeface="+mj-lt"/>
              <a:buAutoNum type="alphaLcParenR"/>
            </a:pPr>
            <a:r>
              <a:rPr lang="en-US" sz="1200" dirty="0">
                <a:solidFill>
                  <a:schemeClr val="tx2"/>
                </a:solidFill>
              </a:rPr>
              <a:t> Bottom hem width- N/A (raw edge)</a:t>
            </a:r>
          </a:p>
          <a:p>
            <a:endParaRPr lang="en-US" sz="1100" dirty="0">
              <a:solidFill>
                <a:schemeClr val="tx2"/>
              </a:solidFill>
            </a:endParaRPr>
          </a:p>
          <a:p>
            <a:pPr marL="228600" indent="-228600">
              <a:buFont typeface="+mj-lt"/>
              <a:buAutoNum type="alphaLcParenR"/>
            </a:pPr>
            <a:endParaRPr lang="en-US" sz="1100" dirty="0">
              <a:solidFill>
                <a:schemeClr val="tx2"/>
              </a:solidFill>
            </a:endParaRPr>
          </a:p>
          <a:p>
            <a:pPr marL="228600" indent="-228600">
              <a:buFont typeface="+mj-lt"/>
              <a:buAutoNum type="alphaLcParenR"/>
            </a:pPr>
            <a:endParaRPr lang="en-US" sz="1100" dirty="0">
              <a:solidFill>
                <a:schemeClr val="tx2"/>
              </a:solidFill>
            </a:endParaRPr>
          </a:p>
        </p:txBody>
      </p:sp>
      <p:sp>
        <p:nvSpPr>
          <p:cNvPr id="7" name="TextBox 6">
            <a:extLst>
              <a:ext uri="{FF2B5EF4-FFF2-40B4-BE49-F238E27FC236}">
                <a16:creationId xmlns:a16="http://schemas.microsoft.com/office/drawing/2014/main" id="{217CB64E-72ED-4D46-9AFA-4F377EBF7E02}"/>
              </a:ext>
            </a:extLst>
          </p:cNvPr>
          <p:cNvSpPr txBox="1"/>
          <p:nvPr/>
        </p:nvSpPr>
        <p:spPr>
          <a:xfrm>
            <a:off x="3289738" y="948690"/>
            <a:ext cx="2806262" cy="6370975"/>
          </a:xfrm>
          <a:prstGeom prst="rect">
            <a:avLst/>
          </a:prstGeom>
          <a:noFill/>
        </p:spPr>
        <p:txBody>
          <a:bodyPr wrap="square" rtlCol="0">
            <a:spAutoFit/>
          </a:bodyPr>
          <a:lstStyle/>
          <a:p>
            <a:r>
              <a:rPr lang="en-US" dirty="0">
                <a:solidFill>
                  <a:schemeClr val="tx2"/>
                </a:solidFill>
              </a:rPr>
              <a:t>Between 1</a:t>
            </a:r>
            <a:r>
              <a:rPr lang="en-US" baseline="30000" dirty="0">
                <a:solidFill>
                  <a:schemeClr val="tx2"/>
                </a:solidFill>
              </a:rPr>
              <a:t>st</a:t>
            </a:r>
            <a:r>
              <a:rPr lang="en-US" dirty="0">
                <a:solidFill>
                  <a:schemeClr val="tx2"/>
                </a:solidFill>
              </a:rPr>
              <a:t> and 3</a:t>
            </a:r>
            <a:r>
              <a:rPr lang="en-US" baseline="30000" dirty="0">
                <a:solidFill>
                  <a:schemeClr val="tx2"/>
                </a:solidFill>
              </a:rPr>
              <a:t>rd</a:t>
            </a:r>
            <a:r>
              <a:rPr lang="en-US" dirty="0">
                <a:solidFill>
                  <a:schemeClr val="tx2"/>
                </a:solidFill>
              </a:rPr>
              <a:t> wash:</a:t>
            </a:r>
          </a:p>
          <a:p>
            <a:pPr marL="342900" indent="-342900">
              <a:lnSpc>
                <a:spcPct val="150000"/>
              </a:lnSpc>
              <a:buFont typeface="+mj-lt"/>
              <a:buAutoNum type="alphaLcParenR"/>
            </a:pPr>
            <a:r>
              <a:rPr lang="en-US" sz="1200" dirty="0">
                <a:solidFill>
                  <a:schemeClr val="tx2"/>
                </a:solidFill>
              </a:rPr>
              <a:t>17 ¾”</a:t>
            </a:r>
          </a:p>
          <a:p>
            <a:pPr marL="342900" indent="-342900">
              <a:lnSpc>
                <a:spcPct val="150000"/>
              </a:lnSpc>
              <a:buFont typeface="+mj-lt"/>
              <a:buAutoNum type="alphaLcParenR"/>
            </a:pPr>
            <a:r>
              <a:rPr lang="en-US" sz="1200" dirty="0">
                <a:solidFill>
                  <a:schemeClr val="tx2"/>
                </a:solidFill>
              </a:rPr>
              <a:t>19 ¾”</a:t>
            </a:r>
          </a:p>
          <a:p>
            <a:pPr marL="342900" indent="-342900">
              <a:lnSpc>
                <a:spcPct val="150000"/>
              </a:lnSpc>
              <a:buFont typeface="+mj-lt"/>
              <a:buAutoNum type="alphaLcParenR"/>
            </a:pPr>
            <a:r>
              <a:rPr lang="en-US" sz="1200" dirty="0">
                <a:solidFill>
                  <a:schemeClr val="tx2"/>
                </a:solidFill>
              </a:rPr>
              <a:t>20”</a:t>
            </a:r>
          </a:p>
          <a:p>
            <a:pPr marL="342900" indent="-342900">
              <a:lnSpc>
                <a:spcPct val="150000"/>
              </a:lnSpc>
              <a:buFont typeface="+mj-lt"/>
              <a:buAutoNum type="alphaLcParenR"/>
            </a:pPr>
            <a:r>
              <a:rPr lang="en-US" sz="1200" dirty="0">
                <a:solidFill>
                  <a:schemeClr val="tx2"/>
                </a:solidFill>
              </a:rPr>
              <a:t>23”</a:t>
            </a:r>
          </a:p>
          <a:p>
            <a:pPr marL="342900" indent="-342900">
              <a:lnSpc>
                <a:spcPct val="150000"/>
              </a:lnSpc>
              <a:buFont typeface="+mj-lt"/>
              <a:buAutoNum type="alphaLcParenR"/>
            </a:pPr>
            <a:r>
              <a:rPr lang="en-US" sz="1200" dirty="0">
                <a:solidFill>
                  <a:schemeClr val="tx2"/>
                </a:solidFill>
              </a:rPr>
              <a:t>21 ½”</a:t>
            </a:r>
          </a:p>
          <a:p>
            <a:pPr marL="342900" indent="-342900">
              <a:lnSpc>
                <a:spcPct val="150000"/>
              </a:lnSpc>
              <a:buFont typeface="+mj-lt"/>
              <a:buAutoNum type="alphaLcParenR"/>
            </a:pPr>
            <a:r>
              <a:rPr lang="en-US" sz="1200" dirty="0">
                <a:solidFill>
                  <a:schemeClr val="tx2"/>
                </a:solidFill>
              </a:rPr>
              <a:t>21”</a:t>
            </a:r>
          </a:p>
          <a:p>
            <a:pPr marL="342900" indent="-342900">
              <a:lnSpc>
                <a:spcPct val="150000"/>
              </a:lnSpc>
              <a:buFont typeface="+mj-lt"/>
              <a:buAutoNum type="alphaLcParenR"/>
            </a:pPr>
            <a:r>
              <a:rPr lang="en-US" sz="1200" dirty="0">
                <a:solidFill>
                  <a:schemeClr val="tx2"/>
                </a:solidFill>
              </a:rPr>
              <a:t>6 ½”</a:t>
            </a:r>
          </a:p>
          <a:p>
            <a:pPr marL="342900" indent="-342900">
              <a:lnSpc>
                <a:spcPct val="150000"/>
              </a:lnSpc>
              <a:buFont typeface="+mj-lt"/>
              <a:buAutoNum type="alphaLcParenR"/>
            </a:pPr>
            <a:r>
              <a:rPr lang="en-US" sz="1200" dirty="0">
                <a:solidFill>
                  <a:schemeClr val="tx2"/>
                </a:solidFill>
              </a:rPr>
              <a:t>19 ¼”</a:t>
            </a:r>
          </a:p>
          <a:p>
            <a:pPr marL="342900" indent="-342900">
              <a:lnSpc>
                <a:spcPct val="150000"/>
              </a:lnSpc>
              <a:buFont typeface="+mj-lt"/>
              <a:buAutoNum type="alphaLcParenR"/>
            </a:pPr>
            <a:r>
              <a:rPr lang="en-US" sz="1200" dirty="0">
                <a:solidFill>
                  <a:schemeClr val="tx2"/>
                </a:solidFill>
              </a:rPr>
              <a:t>27 ½”</a:t>
            </a:r>
          </a:p>
          <a:p>
            <a:pPr marL="342900" indent="-342900">
              <a:lnSpc>
                <a:spcPct val="150000"/>
              </a:lnSpc>
              <a:buFont typeface="+mj-lt"/>
              <a:buAutoNum type="alphaLcParenR"/>
            </a:pPr>
            <a:r>
              <a:rPr lang="en-US" sz="1200" dirty="0">
                <a:solidFill>
                  <a:schemeClr val="tx2"/>
                </a:solidFill>
              </a:rPr>
              <a:t>6”</a:t>
            </a:r>
          </a:p>
          <a:p>
            <a:pPr marL="342900" indent="-342900">
              <a:lnSpc>
                <a:spcPct val="150000"/>
              </a:lnSpc>
              <a:buFont typeface="+mj-lt"/>
              <a:buAutoNum type="alphaLcParenR"/>
            </a:pPr>
            <a:r>
              <a:rPr lang="en-US" sz="1200" dirty="0">
                <a:solidFill>
                  <a:schemeClr val="tx2"/>
                </a:solidFill>
              </a:rPr>
              <a:t>3 ½”</a:t>
            </a:r>
          </a:p>
          <a:p>
            <a:pPr marL="342900" indent="-342900">
              <a:lnSpc>
                <a:spcPct val="150000"/>
              </a:lnSpc>
              <a:buFont typeface="+mj-lt"/>
              <a:buAutoNum type="alphaLcParenR"/>
            </a:pPr>
            <a:r>
              <a:rPr lang="en-US" sz="1200" dirty="0">
                <a:solidFill>
                  <a:schemeClr val="tx2"/>
                </a:solidFill>
              </a:rPr>
              <a:t>1 ½”</a:t>
            </a:r>
          </a:p>
          <a:p>
            <a:pPr marL="342900" indent="-342900">
              <a:lnSpc>
                <a:spcPct val="150000"/>
              </a:lnSpc>
              <a:buFont typeface="+mj-lt"/>
              <a:buAutoNum type="alphaLcParenR"/>
            </a:pPr>
            <a:r>
              <a:rPr lang="en-US" sz="1200" dirty="0">
                <a:solidFill>
                  <a:schemeClr val="tx2"/>
                </a:solidFill>
              </a:rPr>
              <a:t>19”</a:t>
            </a:r>
          </a:p>
          <a:p>
            <a:pPr marL="342900" indent="-342900">
              <a:lnSpc>
                <a:spcPct val="150000"/>
              </a:lnSpc>
              <a:buFont typeface="+mj-lt"/>
              <a:buAutoNum type="alphaLcParenR"/>
            </a:pPr>
            <a:r>
              <a:rPr lang="en-US" sz="1200" dirty="0">
                <a:solidFill>
                  <a:schemeClr val="tx2"/>
                </a:solidFill>
              </a:rPr>
              <a:t>25”</a:t>
            </a:r>
          </a:p>
          <a:p>
            <a:pPr marL="342900" indent="-342900">
              <a:lnSpc>
                <a:spcPct val="150000"/>
              </a:lnSpc>
              <a:buFont typeface="+mj-lt"/>
              <a:buAutoNum type="alphaLcParenR"/>
            </a:pPr>
            <a:r>
              <a:rPr lang="en-US" sz="1200" dirty="0">
                <a:solidFill>
                  <a:schemeClr val="tx2"/>
                </a:solidFill>
              </a:rPr>
              <a:t>3 ½’’</a:t>
            </a:r>
          </a:p>
          <a:p>
            <a:pPr marL="342900" indent="-342900">
              <a:lnSpc>
                <a:spcPct val="150000"/>
              </a:lnSpc>
              <a:buFont typeface="+mj-lt"/>
              <a:buAutoNum type="alphaLcParenR"/>
            </a:pPr>
            <a:r>
              <a:rPr lang="en-US" sz="1200" dirty="0">
                <a:solidFill>
                  <a:schemeClr val="tx2"/>
                </a:solidFill>
              </a:rPr>
              <a:t>0”</a:t>
            </a:r>
          </a:p>
          <a:p>
            <a:pPr marL="342900" indent="-342900">
              <a:lnSpc>
                <a:spcPct val="150000"/>
              </a:lnSpc>
              <a:buFont typeface="+mj-lt"/>
              <a:buAutoNum type="alphaLcParenR"/>
            </a:pPr>
            <a:r>
              <a:rPr lang="en-US" sz="1200" dirty="0">
                <a:solidFill>
                  <a:schemeClr val="tx2"/>
                </a:solidFill>
              </a:rPr>
              <a:t>1”</a:t>
            </a:r>
          </a:p>
          <a:p>
            <a:pPr marL="342900" indent="-342900">
              <a:lnSpc>
                <a:spcPct val="150000"/>
              </a:lnSpc>
              <a:buFont typeface="+mj-lt"/>
              <a:buAutoNum type="alphaLcParenR"/>
            </a:pPr>
            <a:r>
              <a:rPr lang="en-US" sz="1200" dirty="0">
                <a:solidFill>
                  <a:schemeClr val="tx2"/>
                </a:solidFill>
              </a:rPr>
              <a:t>N/A</a:t>
            </a:r>
          </a:p>
          <a:p>
            <a:pPr marL="342900" indent="-342900">
              <a:buFont typeface="+mj-lt"/>
              <a:buAutoNum type="alphaLcParenR"/>
            </a:pPr>
            <a:endParaRPr lang="en-US" sz="1200" dirty="0">
              <a:solidFill>
                <a:schemeClr val="tx2"/>
              </a:solidFill>
            </a:endParaRPr>
          </a:p>
          <a:p>
            <a:pPr>
              <a:lnSpc>
                <a:spcPct val="150000"/>
              </a:lnSpc>
              <a:buFont typeface="+mj-lt"/>
              <a:buAutoNum type="alphaLcParenR"/>
            </a:pPr>
            <a:endParaRPr lang="en-US" sz="1200" dirty="0">
              <a:solidFill>
                <a:schemeClr val="tx2"/>
              </a:solidFill>
            </a:endParaRPr>
          </a:p>
          <a:p>
            <a:endParaRPr lang="en-US" dirty="0"/>
          </a:p>
        </p:txBody>
      </p:sp>
      <p:sp>
        <p:nvSpPr>
          <p:cNvPr id="3" name="TextBox 2">
            <a:extLst>
              <a:ext uri="{FF2B5EF4-FFF2-40B4-BE49-F238E27FC236}">
                <a16:creationId xmlns:a16="http://schemas.microsoft.com/office/drawing/2014/main" id="{2C55A1C2-DF91-4599-884A-6C507B91702C}"/>
              </a:ext>
            </a:extLst>
          </p:cNvPr>
          <p:cNvSpPr txBox="1"/>
          <p:nvPr/>
        </p:nvSpPr>
        <p:spPr>
          <a:xfrm>
            <a:off x="5832113" y="948690"/>
            <a:ext cx="2134352" cy="5601149"/>
          </a:xfrm>
          <a:prstGeom prst="rect">
            <a:avLst/>
          </a:prstGeom>
          <a:noFill/>
        </p:spPr>
        <p:txBody>
          <a:bodyPr wrap="square" rtlCol="0">
            <a:spAutoFit/>
          </a:bodyPr>
          <a:lstStyle/>
          <a:p>
            <a:r>
              <a:rPr lang="en-US" dirty="0"/>
              <a:t>Between 2</a:t>
            </a:r>
            <a:r>
              <a:rPr lang="en-US" baseline="30000" dirty="0"/>
              <a:t>nd</a:t>
            </a:r>
            <a:r>
              <a:rPr lang="en-US" dirty="0"/>
              <a:t> and 4</a:t>
            </a:r>
            <a:r>
              <a:rPr lang="en-US" baseline="30000" dirty="0"/>
              <a:t>th</a:t>
            </a:r>
            <a:r>
              <a:rPr lang="en-US" dirty="0"/>
              <a:t> wash:</a:t>
            </a:r>
          </a:p>
          <a:p>
            <a:pPr marL="228600" indent="-228600">
              <a:lnSpc>
                <a:spcPct val="150000"/>
              </a:lnSpc>
              <a:buFont typeface="+mj-lt"/>
              <a:buAutoNum type="alphaLcParenR"/>
            </a:pPr>
            <a:r>
              <a:rPr lang="en-US" sz="1200" dirty="0"/>
              <a:t>17 ¾” </a:t>
            </a:r>
          </a:p>
          <a:p>
            <a:pPr marL="228600" indent="-228600">
              <a:lnSpc>
                <a:spcPct val="150000"/>
              </a:lnSpc>
              <a:buFont typeface="+mj-lt"/>
              <a:buAutoNum type="alphaLcParenR"/>
            </a:pPr>
            <a:r>
              <a:rPr lang="en-US" sz="1200" dirty="0"/>
              <a:t> 19 ¾”</a:t>
            </a:r>
          </a:p>
          <a:p>
            <a:pPr marL="228600" indent="-228600">
              <a:lnSpc>
                <a:spcPct val="150000"/>
              </a:lnSpc>
              <a:buFont typeface="+mj-lt"/>
              <a:buAutoNum type="alphaLcParenR"/>
            </a:pPr>
            <a:r>
              <a:rPr lang="en-US" sz="1200" dirty="0"/>
              <a:t> 20”</a:t>
            </a:r>
          </a:p>
          <a:p>
            <a:pPr marL="228600" indent="-228600">
              <a:lnSpc>
                <a:spcPct val="150000"/>
              </a:lnSpc>
              <a:buFont typeface="+mj-lt"/>
              <a:buAutoNum type="alphaLcParenR"/>
            </a:pPr>
            <a:r>
              <a:rPr lang="en-US" sz="1200" dirty="0"/>
              <a:t> 23”</a:t>
            </a:r>
          </a:p>
          <a:p>
            <a:pPr marL="228600" indent="-228600">
              <a:lnSpc>
                <a:spcPct val="150000"/>
              </a:lnSpc>
              <a:buFont typeface="+mj-lt"/>
              <a:buAutoNum type="alphaLcParenR"/>
            </a:pPr>
            <a:r>
              <a:rPr lang="en-US" sz="1200" dirty="0"/>
              <a:t> 21 ½”</a:t>
            </a:r>
          </a:p>
          <a:p>
            <a:pPr marL="228600" indent="-228600">
              <a:lnSpc>
                <a:spcPct val="150000"/>
              </a:lnSpc>
              <a:buFont typeface="+mj-lt"/>
              <a:buAutoNum type="alphaLcParenR"/>
            </a:pPr>
            <a:r>
              <a:rPr lang="en-US" sz="1200" dirty="0"/>
              <a:t> 21”</a:t>
            </a:r>
          </a:p>
          <a:p>
            <a:pPr marL="228600" indent="-228600">
              <a:lnSpc>
                <a:spcPct val="150000"/>
              </a:lnSpc>
              <a:buFont typeface="+mj-lt"/>
              <a:buAutoNum type="alphaLcParenR"/>
            </a:pPr>
            <a:r>
              <a:rPr lang="en-US" sz="1200" dirty="0"/>
              <a:t> 6 ½”</a:t>
            </a:r>
          </a:p>
          <a:p>
            <a:pPr marL="228600" indent="-228600">
              <a:lnSpc>
                <a:spcPct val="150000"/>
              </a:lnSpc>
              <a:buFont typeface="+mj-lt"/>
              <a:buAutoNum type="alphaLcParenR"/>
            </a:pPr>
            <a:r>
              <a:rPr lang="en-US" sz="1200" dirty="0"/>
              <a:t> 19 ¼”</a:t>
            </a:r>
          </a:p>
          <a:p>
            <a:pPr marL="228600" indent="-228600">
              <a:lnSpc>
                <a:spcPct val="150000"/>
              </a:lnSpc>
              <a:buFont typeface="+mj-lt"/>
              <a:buAutoNum type="alphaLcParenR"/>
            </a:pPr>
            <a:r>
              <a:rPr lang="en-US" sz="1200" dirty="0"/>
              <a:t> 27 ½”</a:t>
            </a:r>
          </a:p>
          <a:p>
            <a:pPr marL="228600" indent="-228600">
              <a:lnSpc>
                <a:spcPct val="150000"/>
              </a:lnSpc>
              <a:buFont typeface="+mj-lt"/>
              <a:buAutoNum type="alphaLcParenR"/>
            </a:pPr>
            <a:r>
              <a:rPr lang="en-US" sz="1200" dirty="0"/>
              <a:t> 6”</a:t>
            </a:r>
          </a:p>
          <a:p>
            <a:pPr marL="228600" indent="-228600">
              <a:lnSpc>
                <a:spcPct val="150000"/>
              </a:lnSpc>
              <a:buFont typeface="+mj-lt"/>
              <a:buAutoNum type="alphaLcParenR"/>
            </a:pPr>
            <a:r>
              <a:rPr lang="en-US" sz="1200" dirty="0"/>
              <a:t> 3 ½”</a:t>
            </a:r>
          </a:p>
          <a:p>
            <a:pPr marL="228600" indent="-228600">
              <a:lnSpc>
                <a:spcPct val="150000"/>
              </a:lnSpc>
              <a:buFont typeface="+mj-lt"/>
              <a:buAutoNum type="alphaLcParenR"/>
            </a:pPr>
            <a:r>
              <a:rPr lang="en-US" sz="1200" dirty="0"/>
              <a:t> 1 ½”</a:t>
            </a:r>
          </a:p>
          <a:p>
            <a:pPr marL="228600" indent="-228600">
              <a:lnSpc>
                <a:spcPct val="150000"/>
              </a:lnSpc>
              <a:buFont typeface="+mj-lt"/>
              <a:buAutoNum type="alphaLcParenR"/>
            </a:pPr>
            <a:r>
              <a:rPr lang="en-US" sz="1200" dirty="0"/>
              <a:t> 19”</a:t>
            </a:r>
          </a:p>
          <a:p>
            <a:pPr marL="228600" indent="-228600">
              <a:lnSpc>
                <a:spcPct val="150000"/>
              </a:lnSpc>
              <a:buFont typeface="+mj-lt"/>
              <a:buAutoNum type="alphaLcParenR"/>
            </a:pPr>
            <a:r>
              <a:rPr lang="en-US" sz="1200" dirty="0"/>
              <a:t> 25”</a:t>
            </a:r>
          </a:p>
          <a:p>
            <a:pPr marL="228600" indent="-228600">
              <a:lnSpc>
                <a:spcPct val="150000"/>
              </a:lnSpc>
              <a:buFont typeface="+mj-lt"/>
              <a:buAutoNum type="alphaLcParenR"/>
            </a:pPr>
            <a:r>
              <a:rPr lang="en-US" sz="1200" dirty="0"/>
              <a:t> 3 ½”</a:t>
            </a:r>
          </a:p>
          <a:p>
            <a:pPr marL="228600" indent="-228600">
              <a:lnSpc>
                <a:spcPct val="150000"/>
              </a:lnSpc>
              <a:buFont typeface="+mj-lt"/>
              <a:buAutoNum type="alphaLcParenR"/>
            </a:pPr>
            <a:r>
              <a:rPr lang="en-US" sz="1200" dirty="0"/>
              <a:t> 0”</a:t>
            </a:r>
          </a:p>
          <a:p>
            <a:pPr marL="228600" indent="-228600">
              <a:lnSpc>
                <a:spcPct val="150000"/>
              </a:lnSpc>
              <a:buFont typeface="+mj-lt"/>
              <a:buAutoNum type="alphaLcParenR"/>
            </a:pPr>
            <a:r>
              <a:rPr lang="en-US" sz="1200" dirty="0"/>
              <a:t> 1”</a:t>
            </a:r>
          </a:p>
          <a:p>
            <a:pPr marL="228600" indent="-228600">
              <a:lnSpc>
                <a:spcPct val="150000"/>
              </a:lnSpc>
              <a:buFont typeface="+mj-lt"/>
              <a:buAutoNum type="alphaLcParenR"/>
            </a:pPr>
            <a:r>
              <a:rPr lang="en-US" sz="1200" dirty="0"/>
              <a:t> N/A</a:t>
            </a:r>
          </a:p>
        </p:txBody>
      </p:sp>
      <p:sp>
        <p:nvSpPr>
          <p:cNvPr id="5" name="TextBox 4">
            <a:extLst>
              <a:ext uri="{FF2B5EF4-FFF2-40B4-BE49-F238E27FC236}">
                <a16:creationId xmlns:a16="http://schemas.microsoft.com/office/drawing/2014/main" id="{F4FC10D4-3D67-4C41-A3DE-4B1B7B8D73F4}"/>
              </a:ext>
            </a:extLst>
          </p:cNvPr>
          <p:cNvSpPr txBox="1"/>
          <p:nvPr/>
        </p:nvSpPr>
        <p:spPr>
          <a:xfrm>
            <a:off x="8165408" y="927669"/>
            <a:ext cx="2438400" cy="5878148"/>
          </a:xfrm>
          <a:prstGeom prst="rect">
            <a:avLst/>
          </a:prstGeom>
          <a:noFill/>
        </p:spPr>
        <p:txBody>
          <a:bodyPr wrap="square" rtlCol="0">
            <a:spAutoFit/>
          </a:bodyPr>
          <a:lstStyle/>
          <a:p>
            <a:r>
              <a:rPr lang="en-US" dirty="0"/>
              <a:t>After the 5</a:t>
            </a:r>
            <a:r>
              <a:rPr lang="en-US" baseline="30000" dirty="0"/>
              <a:t>th</a:t>
            </a:r>
            <a:r>
              <a:rPr lang="en-US" dirty="0"/>
              <a:t> wash:</a:t>
            </a:r>
          </a:p>
          <a:p>
            <a:endParaRPr lang="en-US" dirty="0"/>
          </a:p>
          <a:p>
            <a:pPr marL="228600" indent="-228600">
              <a:lnSpc>
                <a:spcPct val="150000"/>
              </a:lnSpc>
              <a:buFont typeface="+mj-lt"/>
              <a:buAutoNum type="alphaLcParenR"/>
            </a:pPr>
            <a:r>
              <a:rPr lang="en-US" sz="1200" dirty="0"/>
              <a:t> 17 ¾’”</a:t>
            </a:r>
          </a:p>
          <a:p>
            <a:pPr marL="228600" indent="-228600">
              <a:lnSpc>
                <a:spcPct val="150000"/>
              </a:lnSpc>
              <a:buFont typeface="+mj-lt"/>
              <a:buAutoNum type="alphaLcParenR"/>
            </a:pPr>
            <a:r>
              <a:rPr lang="en-US" sz="1200" dirty="0"/>
              <a:t> 19 ¾”</a:t>
            </a:r>
          </a:p>
          <a:p>
            <a:pPr marL="228600" indent="-228600">
              <a:lnSpc>
                <a:spcPct val="150000"/>
              </a:lnSpc>
              <a:buFont typeface="+mj-lt"/>
              <a:buAutoNum type="alphaLcParenR"/>
            </a:pPr>
            <a:r>
              <a:rPr lang="en-US" sz="1200" dirty="0"/>
              <a:t> 20”</a:t>
            </a:r>
          </a:p>
          <a:p>
            <a:pPr marL="228600" indent="-228600">
              <a:lnSpc>
                <a:spcPct val="150000"/>
              </a:lnSpc>
              <a:buFont typeface="+mj-lt"/>
              <a:buAutoNum type="alphaLcParenR"/>
            </a:pPr>
            <a:r>
              <a:rPr lang="en-US" sz="1200" dirty="0"/>
              <a:t> 23”</a:t>
            </a:r>
          </a:p>
          <a:p>
            <a:pPr marL="228600" indent="-228600">
              <a:lnSpc>
                <a:spcPct val="150000"/>
              </a:lnSpc>
              <a:buFont typeface="+mj-lt"/>
              <a:buAutoNum type="alphaLcParenR"/>
            </a:pPr>
            <a:r>
              <a:rPr lang="en-US" sz="1200" dirty="0"/>
              <a:t> 21 ½”</a:t>
            </a:r>
          </a:p>
          <a:p>
            <a:pPr marL="228600" indent="-228600">
              <a:lnSpc>
                <a:spcPct val="150000"/>
              </a:lnSpc>
              <a:buFont typeface="+mj-lt"/>
              <a:buAutoNum type="alphaLcParenR"/>
            </a:pPr>
            <a:r>
              <a:rPr lang="en-US" sz="1200" dirty="0"/>
              <a:t> 21”</a:t>
            </a:r>
          </a:p>
          <a:p>
            <a:pPr marL="228600" indent="-228600">
              <a:lnSpc>
                <a:spcPct val="150000"/>
              </a:lnSpc>
              <a:buFont typeface="+mj-lt"/>
              <a:buAutoNum type="alphaLcParenR"/>
            </a:pPr>
            <a:r>
              <a:rPr lang="en-US" sz="1200" dirty="0"/>
              <a:t> 6 ½”</a:t>
            </a:r>
          </a:p>
          <a:p>
            <a:pPr marL="228600" indent="-228600">
              <a:lnSpc>
                <a:spcPct val="150000"/>
              </a:lnSpc>
              <a:buFont typeface="+mj-lt"/>
              <a:buAutoNum type="alphaLcParenR"/>
            </a:pPr>
            <a:r>
              <a:rPr lang="en-US" sz="1200" dirty="0"/>
              <a:t> 19 ¼”</a:t>
            </a:r>
          </a:p>
          <a:p>
            <a:pPr marL="228600" indent="-228600">
              <a:lnSpc>
                <a:spcPct val="150000"/>
              </a:lnSpc>
              <a:buFont typeface="+mj-lt"/>
              <a:buAutoNum type="alphaLcParenR"/>
            </a:pPr>
            <a:r>
              <a:rPr lang="en-US" sz="1200" dirty="0"/>
              <a:t> 27 ½”</a:t>
            </a:r>
          </a:p>
          <a:p>
            <a:pPr marL="228600" indent="-228600">
              <a:lnSpc>
                <a:spcPct val="150000"/>
              </a:lnSpc>
              <a:buFont typeface="+mj-lt"/>
              <a:buAutoNum type="alphaLcParenR"/>
            </a:pPr>
            <a:r>
              <a:rPr lang="en-US" sz="1200" dirty="0"/>
              <a:t> 6”</a:t>
            </a:r>
          </a:p>
          <a:p>
            <a:pPr marL="228600" indent="-228600">
              <a:lnSpc>
                <a:spcPct val="150000"/>
              </a:lnSpc>
              <a:buFont typeface="+mj-lt"/>
              <a:buAutoNum type="alphaLcParenR"/>
            </a:pPr>
            <a:r>
              <a:rPr lang="en-US" sz="1200" dirty="0"/>
              <a:t> 3 ½”</a:t>
            </a:r>
          </a:p>
          <a:p>
            <a:pPr marL="228600" indent="-228600">
              <a:lnSpc>
                <a:spcPct val="150000"/>
              </a:lnSpc>
              <a:buFont typeface="+mj-lt"/>
              <a:buAutoNum type="alphaLcParenR"/>
            </a:pPr>
            <a:r>
              <a:rPr lang="en-US" sz="1200" dirty="0"/>
              <a:t> 1 ½”</a:t>
            </a:r>
          </a:p>
          <a:p>
            <a:pPr marL="228600" indent="-228600">
              <a:lnSpc>
                <a:spcPct val="150000"/>
              </a:lnSpc>
              <a:buFont typeface="+mj-lt"/>
              <a:buAutoNum type="alphaLcParenR"/>
            </a:pPr>
            <a:r>
              <a:rPr lang="en-US" sz="1200" dirty="0"/>
              <a:t> 19”</a:t>
            </a:r>
          </a:p>
          <a:p>
            <a:pPr marL="228600" indent="-228600">
              <a:lnSpc>
                <a:spcPct val="150000"/>
              </a:lnSpc>
              <a:buFont typeface="+mj-lt"/>
              <a:buAutoNum type="alphaLcParenR"/>
            </a:pPr>
            <a:r>
              <a:rPr lang="en-US" sz="1200" dirty="0"/>
              <a:t> 25”</a:t>
            </a:r>
          </a:p>
          <a:p>
            <a:pPr marL="228600" indent="-228600">
              <a:lnSpc>
                <a:spcPct val="150000"/>
              </a:lnSpc>
              <a:buFont typeface="+mj-lt"/>
              <a:buAutoNum type="alphaLcParenR"/>
            </a:pPr>
            <a:r>
              <a:rPr lang="en-US" sz="1200" dirty="0"/>
              <a:t> 3 ½”</a:t>
            </a:r>
          </a:p>
          <a:p>
            <a:pPr marL="228600" indent="-228600">
              <a:lnSpc>
                <a:spcPct val="150000"/>
              </a:lnSpc>
              <a:buFont typeface="+mj-lt"/>
              <a:buAutoNum type="alphaLcParenR"/>
            </a:pPr>
            <a:r>
              <a:rPr lang="en-US" sz="1200" dirty="0"/>
              <a:t> 0”</a:t>
            </a:r>
          </a:p>
          <a:p>
            <a:pPr marL="228600" indent="-228600">
              <a:lnSpc>
                <a:spcPct val="150000"/>
              </a:lnSpc>
              <a:buFont typeface="+mj-lt"/>
              <a:buAutoNum type="alphaLcParenR"/>
            </a:pPr>
            <a:r>
              <a:rPr lang="en-US" sz="1200" dirty="0"/>
              <a:t> 1”</a:t>
            </a:r>
          </a:p>
          <a:p>
            <a:pPr marL="228600" indent="-228600">
              <a:lnSpc>
                <a:spcPct val="150000"/>
              </a:lnSpc>
              <a:buFont typeface="+mj-lt"/>
              <a:buAutoNum type="alphaLcParenR"/>
            </a:pPr>
            <a:r>
              <a:rPr lang="en-US" sz="1200" dirty="0"/>
              <a:t>N/A </a:t>
            </a:r>
          </a:p>
          <a:p>
            <a:pPr>
              <a:lnSpc>
                <a:spcPct val="150000"/>
              </a:lnSpc>
            </a:pPr>
            <a:endParaRPr lang="en-US" sz="1200" dirty="0"/>
          </a:p>
        </p:txBody>
      </p:sp>
    </p:spTree>
    <p:extLst>
      <p:ext uri="{BB962C8B-B14F-4D97-AF65-F5344CB8AC3E}">
        <p14:creationId xmlns:p14="http://schemas.microsoft.com/office/powerpoint/2010/main" val="79258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FA54-9992-4100-82D2-21856057D077}"/>
              </a:ext>
            </a:extLst>
          </p:cNvPr>
          <p:cNvSpPr>
            <a:spLocks noGrp="1"/>
          </p:cNvSpPr>
          <p:nvPr>
            <p:ph type="title"/>
          </p:nvPr>
        </p:nvSpPr>
        <p:spPr>
          <a:xfrm>
            <a:off x="1860332" y="254169"/>
            <a:ext cx="3147847" cy="1524000"/>
          </a:xfrm>
        </p:spPr>
        <p:txBody>
          <a:bodyPr/>
          <a:lstStyle/>
          <a:p>
            <a:r>
              <a:rPr lang="en-US" dirty="0"/>
              <a:t>Laundering</a:t>
            </a:r>
          </a:p>
        </p:txBody>
      </p:sp>
      <p:sp>
        <p:nvSpPr>
          <p:cNvPr id="3" name="Content Placeholder 2">
            <a:extLst>
              <a:ext uri="{FF2B5EF4-FFF2-40B4-BE49-F238E27FC236}">
                <a16:creationId xmlns:a16="http://schemas.microsoft.com/office/drawing/2014/main" id="{CD1F4F87-F14B-4F48-843B-AF52C2E9A3DC}"/>
              </a:ext>
            </a:extLst>
          </p:cNvPr>
          <p:cNvSpPr>
            <a:spLocks noGrp="1"/>
          </p:cNvSpPr>
          <p:nvPr>
            <p:ph idx="1"/>
          </p:nvPr>
        </p:nvSpPr>
        <p:spPr>
          <a:xfrm>
            <a:off x="354613" y="1433630"/>
            <a:ext cx="6574220" cy="5086119"/>
          </a:xfrm>
        </p:spPr>
        <p:txBody>
          <a:bodyPr>
            <a:normAutofit lnSpcReduction="10000"/>
          </a:bodyPr>
          <a:lstStyle/>
          <a:p>
            <a:r>
              <a:rPr lang="en-US" sz="2000" dirty="0"/>
              <a:t>Date wore: 3/20/21</a:t>
            </a:r>
          </a:p>
          <a:p>
            <a:r>
              <a:rPr lang="en-US" sz="2000" dirty="0"/>
              <a:t>Date Laundered for first time: 3/23/21 </a:t>
            </a:r>
          </a:p>
          <a:p>
            <a:r>
              <a:rPr lang="en-US" sz="2000" dirty="0"/>
              <a:t>Process: The care instructions say to wash alone the first time you wash it. I did that and washed it on cold like it said to. I used tide laundry detergent and laid flat to try (These steps were repeated for washes 2-5, except the garment was washed with other clothes after the first wash)</a:t>
            </a:r>
          </a:p>
          <a:p>
            <a:r>
              <a:rPr lang="en-US" sz="2000" dirty="0"/>
              <a:t>Appearance change: overall nothing changed about the appearance of the top. There were no seams coming undone or anything wrong that you can see with a naked eye. It may not be as soft as it was before I washed it, but it was not a massive difference.</a:t>
            </a:r>
          </a:p>
        </p:txBody>
      </p:sp>
      <p:pic>
        <p:nvPicPr>
          <p:cNvPr id="5" name="Picture 4" descr="A picture containing white goods, toilet, indoor, appliance&#10;&#10;Description automatically generated">
            <a:extLst>
              <a:ext uri="{FF2B5EF4-FFF2-40B4-BE49-F238E27FC236}">
                <a16:creationId xmlns:a16="http://schemas.microsoft.com/office/drawing/2014/main" id="{69EC6FD3-B1BA-4C9F-A382-FC1AAA22C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62397" y="437109"/>
            <a:ext cx="2280743" cy="1710557"/>
          </a:xfrm>
          <a:prstGeom prst="rect">
            <a:avLst/>
          </a:prstGeom>
        </p:spPr>
      </p:pic>
      <p:pic>
        <p:nvPicPr>
          <p:cNvPr id="7" name="Picture 6" descr="A picture containing text, appliance, kitchen appliance, microwave&#10;&#10;Description automatically generated">
            <a:extLst>
              <a:ext uri="{FF2B5EF4-FFF2-40B4-BE49-F238E27FC236}">
                <a16:creationId xmlns:a16="http://schemas.microsoft.com/office/drawing/2014/main" id="{2736E25A-44DC-49A9-83B3-3E2678612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160" y="165814"/>
            <a:ext cx="2921358" cy="2191019"/>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DC1B07E1-A91F-4968-A763-56353016B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85351" y="3090086"/>
            <a:ext cx="3040992" cy="2280744"/>
          </a:xfrm>
          <a:prstGeom prst="rect">
            <a:avLst/>
          </a:prstGeom>
        </p:spPr>
      </p:pic>
      <p:pic>
        <p:nvPicPr>
          <p:cNvPr id="11" name="Picture 10" descr="A picture containing indoor, opened&#10;&#10;Description automatically generated">
            <a:extLst>
              <a:ext uri="{FF2B5EF4-FFF2-40B4-BE49-F238E27FC236}">
                <a16:creationId xmlns:a16="http://schemas.microsoft.com/office/drawing/2014/main" id="{C3CFE7B0-9E15-423B-A591-8D8E1071D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58763" y="3131473"/>
            <a:ext cx="2960563" cy="2220422"/>
          </a:xfrm>
          <a:prstGeom prst="rect">
            <a:avLst/>
          </a:prstGeom>
        </p:spPr>
      </p:pic>
    </p:spTree>
    <p:extLst>
      <p:ext uri="{BB962C8B-B14F-4D97-AF65-F5344CB8AC3E}">
        <p14:creationId xmlns:p14="http://schemas.microsoft.com/office/powerpoint/2010/main" val="206172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61C2-FBA2-4E84-95C4-7B7CF20A0E4A}"/>
              </a:ext>
            </a:extLst>
          </p:cNvPr>
          <p:cNvSpPr>
            <a:spLocks noGrp="1"/>
          </p:cNvSpPr>
          <p:nvPr>
            <p:ph type="title"/>
          </p:nvPr>
        </p:nvSpPr>
        <p:spPr>
          <a:xfrm>
            <a:off x="762000" y="467710"/>
            <a:ext cx="10668000" cy="1524000"/>
          </a:xfrm>
        </p:spPr>
        <p:txBody>
          <a:bodyPr/>
          <a:lstStyle/>
          <a:p>
            <a:r>
              <a:rPr lang="en-US" dirty="0"/>
              <a:t>Laundering cont.</a:t>
            </a:r>
          </a:p>
        </p:txBody>
      </p:sp>
      <p:sp>
        <p:nvSpPr>
          <p:cNvPr id="3" name="Content Placeholder 2">
            <a:extLst>
              <a:ext uri="{FF2B5EF4-FFF2-40B4-BE49-F238E27FC236}">
                <a16:creationId xmlns:a16="http://schemas.microsoft.com/office/drawing/2014/main" id="{ACDD4191-D42A-4EA3-A0A5-FA553D277C64}"/>
              </a:ext>
            </a:extLst>
          </p:cNvPr>
          <p:cNvSpPr>
            <a:spLocks noGrp="1"/>
          </p:cNvSpPr>
          <p:nvPr>
            <p:ph idx="1"/>
          </p:nvPr>
        </p:nvSpPr>
        <p:spPr>
          <a:xfrm>
            <a:off x="252247" y="1891861"/>
            <a:ext cx="7740869" cy="4834759"/>
          </a:xfrm>
        </p:spPr>
        <p:txBody>
          <a:bodyPr>
            <a:normAutofit fontScale="92500" lnSpcReduction="20000"/>
          </a:bodyPr>
          <a:lstStyle/>
          <a:p>
            <a:r>
              <a:rPr lang="en-US" dirty="0"/>
              <a:t>After the second wash, the fabric started to wrinkle by the buttons</a:t>
            </a:r>
          </a:p>
          <a:p>
            <a:r>
              <a:rPr lang="en-US" dirty="0"/>
              <a:t>As you can see in the picture the fabric is folded and does not lay flat like it did</a:t>
            </a:r>
          </a:p>
          <a:p>
            <a:r>
              <a:rPr lang="en-US" dirty="0"/>
              <a:t>I washed the garment with the same steps every time</a:t>
            </a:r>
          </a:p>
          <a:p>
            <a:r>
              <a:rPr lang="en-US" dirty="0"/>
              <a:t>The more I washed it, the more wrinkles that appeared</a:t>
            </a:r>
          </a:p>
          <a:p>
            <a:r>
              <a:rPr lang="en-US" dirty="0"/>
              <a:t>After the 5</a:t>
            </a:r>
            <a:r>
              <a:rPr lang="en-US" baseline="30000" dirty="0"/>
              <a:t>th</a:t>
            </a:r>
            <a:r>
              <a:rPr lang="en-US" dirty="0"/>
              <a:t> wash, the garment almost felt softer and more worn in, which I love</a:t>
            </a:r>
          </a:p>
        </p:txBody>
      </p:sp>
      <p:pic>
        <p:nvPicPr>
          <p:cNvPr id="5" name="Picture 4" descr="A close-up of a pocket knife&#10;&#10;Description automatically generated with medium confidence">
            <a:extLst>
              <a:ext uri="{FF2B5EF4-FFF2-40B4-BE49-F238E27FC236}">
                <a16:creationId xmlns:a16="http://schemas.microsoft.com/office/drawing/2014/main" id="{941E1C72-A627-4AB4-ACA0-831DA34C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09134" y="1265838"/>
            <a:ext cx="5081753" cy="3811315"/>
          </a:xfrm>
          <a:prstGeom prst="rect">
            <a:avLst/>
          </a:prstGeom>
        </p:spPr>
      </p:pic>
    </p:spTree>
    <p:extLst>
      <p:ext uri="{BB962C8B-B14F-4D97-AF65-F5344CB8AC3E}">
        <p14:creationId xmlns:p14="http://schemas.microsoft.com/office/powerpoint/2010/main" val="294995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DD54-66BF-466A-9B22-A20394D586FB}"/>
              </a:ext>
            </a:extLst>
          </p:cNvPr>
          <p:cNvSpPr>
            <a:spLocks noGrp="1"/>
          </p:cNvSpPr>
          <p:nvPr>
            <p:ph type="title"/>
          </p:nvPr>
        </p:nvSpPr>
        <p:spPr>
          <a:xfrm>
            <a:off x="656897" y="246993"/>
            <a:ext cx="10668000" cy="1524000"/>
          </a:xfrm>
        </p:spPr>
        <p:txBody>
          <a:bodyPr/>
          <a:lstStyle/>
          <a:p>
            <a:r>
              <a:rPr lang="en-US" dirty="0"/>
              <a:t>Fit</a:t>
            </a:r>
          </a:p>
        </p:txBody>
      </p:sp>
      <p:sp>
        <p:nvSpPr>
          <p:cNvPr id="3" name="Content Placeholder 2">
            <a:extLst>
              <a:ext uri="{FF2B5EF4-FFF2-40B4-BE49-F238E27FC236}">
                <a16:creationId xmlns:a16="http://schemas.microsoft.com/office/drawing/2014/main" id="{19AA6398-E230-4B4A-9547-53AF9F887020}"/>
              </a:ext>
            </a:extLst>
          </p:cNvPr>
          <p:cNvSpPr>
            <a:spLocks noGrp="1"/>
          </p:cNvSpPr>
          <p:nvPr>
            <p:ph idx="1"/>
          </p:nvPr>
        </p:nvSpPr>
        <p:spPr>
          <a:xfrm>
            <a:off x="367862" y="1605830"/>
            <a:ext cx="8786648" cy="5005177"/>
          </a:xfrm>
        </p:spPr>
        <p:txBody>
          <a:bodyPr>
            <a:normAutofit/>
          </a:bodyPr>
          <a:lstStyle/>
          <a:p>
            <a:r>
              <a:rPr lang="en-US" dirty="0"/>
              <a:t>This shirt fits me well and is comfortable. It is meant to be cropped that is why it does not go as far down as a normal t shirt. The garment has a lot of ease and will move with my body. It is not restricting at all. The shirts balance is correct because it hangs the same on all parts of my body. The construction lines match the desired silhouette.  The garment was cut on the grain of the fabric because it is not twisting or turning after I wash or wear it.</a:t>
            </a:r>
          </a:p>
        </p:txBody>
      </p:sp>
      <p:pic>
        <p:nvPicPr>
          <p:cNvPr id="5" name="Picture 4" descr="A picture containing person, indoor&#10;&#10;Description automatically generated">
            <a:extLst>
              <a:ext uri="{FF2B5EF4-FFF2-40B4-BE49-F238E27FC236}">
                <a16:creationId xmlns:a16="http://schemas.microsoft.com/office/drawing/2014/main" id="{281FA02E-9A75-40AD-9959-C9C6EC623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60775" y="610914"/>
            <a:ext cx="2911366" cy="2183525"/>
          </a:xfrm>
          <a:prstGeom prst="rect">
            <a:avLst/>
          </a:prstGeom>
        </p:spPr>
      </p:pic>
      <p:pic>
        <p:nvPicPr>
          <p:cNvPr id="7" name="Picture 6" descr="A person holding a guitar&#10;&#10;Description automatically generated with low confidence">
            <a:extLst>
              <a:ext uri="{FF2B5EF4-FFF2-40B4-BE49-F238E27FC236}">
                <a16:creationId xmlns:a16="http://schemas.microsoft.com/office/drawing/2014/main" id="{A63F2734-A3F2-40AA-9BFD-3CEFD93154E6}"/>
              </a:ext>
            </a:extLst>
          </p:cNvPr>
          <p:cNvPicPr>
            <a:picLocks noChangeAspect="1"/>
          </p:cNvPicPr>
          <p:nvPr/>
        </p:nvPicPr>
        <p:blipFill rotWithShape="1">
          <a:blip r:embed="rId3">
            <a:extLst>
              <a:ext uri="{28A0092B-C50C-407E-A947-70E740481C1C}">
                <a14:useLocalDpi xmlns:a14="http://schemas.microsoft.com/office/drawing/2010/main" val="0"/>
              </a:ext>
            </a:extLst>
          </a:blip>
          <a:srcRect t="15747" r="1237" b="11150"/>
          <a:stretch/>
        </p:blipFill>
        <p:spPr>
          <a:xfrm rot="5400000">
            <a:off x="9954624" y="4201521"/>
            <a:ext cx="2740545" cy="1521373"/>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4C746A30-F1EF-4362-A704-4CDFE8D32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26566" y="3491405"/>
            <a:ext cx="1823547" cy="1367660"/>
          </a:xfrm>
          <a:prstGeom prst="rect">
            <a:avLst/>
          </a:prstGeom>
        </p:spPr>
      </p:pic>
    </p:spTree>
    <p:extLst>
      <p:ext uri="{BB962C8B-B14F-4D97-AF65-F5344CB8AC3E}">
        <p14:creationId xmlns:p14="http://schemas.microsoft.com/office/powerpoint/2010/main" val="112684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9088-D26B-4500-BBF5-DE878E71E917}"/>
              </a:ext>
            </a:extLst>
          </p:cNvPr>
          <p:cNvSpPr>
            <a:spLocks noGrp="1"/>
          </p:cNvSpPr>
          <p:nvPr>
            <p:ph type="title"/>
          </p:nvPr>
        </p:nvSpPr>
        <p:spPr>
          <a:xfrm>
            <a:off x="867103" y="262759"/>
            <a:ext cx="10668000" cy="1524000"/>
          </a:xfrm>
        </p:spPr>
        <p:txBody>
          <a:bodyPr/>
          <a:lstStyle/>
          <a:p>
            <a:r>
              <a:rPr lang="en-US" dirty="0"/>
              <a:t>Fabric</a:t>
            </a:r>
          </a:p>
        </p:txBody>
      </p:sp>
      <p:sp>
        <p:nvSpPr>
          <p:cNvPr id="3" name="Content Placeholder 2">
            <a:extLst>
              <a:ext uri="{FF2B5EF4-FFF2-40B4-BE49-F238E27FC236}">
                <a16:creationId xmlns:a16="http://schemas.microsoft.com/office/drawing/2014/main" id="{1223BAC7-90FB-4100-B16D-044AB1385075}"/>
              </a:ext>
            </a:extLst>
          </p:cNvPr>
          <p:cNvSpPr>
            <a:spLocks noGrp="1"/>
          </p:cNvSpPr>
          <p:nvPr>
            <p:ph idx="1"/>
          </p:nvPr>
        </p:nvSpPr>
        <p:spPr>
          <a:xfrm>
            <a:off x="441434" y="1555532"/>
            <a:ext cx="9117724" cy="5686096"/>
          </a:xfrm>
        </p:spPr>
        <p:txBody>
          <a:bodyPr>
            <a:normAutofit fontScale="77500" lnSpcReduction="20000"/>
          </a:bodyPr>
          <a:lstStyle/>
          <a:p>
            <a:r>
              <a:rPr lang="en-US" sz="2900" dirty="0"/>
              <a:t>The fabric is free of flaws </a:t>
            </a:r>
          </a:p>
          <a:p>
            <a:r>
              <a:rPr lang="en-US" sz="2900" dirty="0"/>
              <a:t>The appearance of the fabric is compatible with the design and end use. It is a soft flexible material that is good to just lounge in.</a:t>
            </a:r>
          </a:p>
          <a:p>
            <a:r>
              <a:rPr lang="en-US" sz="2900" dirty="0"/>
              <a:t>After two washes, the fabric started to fade a bit, but it did not transfer onto other clothing articles that it was washed with</a:t>
            </a:r>
          </a:p>
          <a:p>
            <a:r>
              <a:rPr lang="en-US" sz="2900" dirty="0"/>
              <a:t>The hand of the fabric is very good for its use. It is soft and comfortable to wear</a:t>
            </a:r>
          </a:p>
          <a:p>
            <a:r>
              <a:rPr lang="en-US" sz="2900" dirty="0"/>
              <a:t>The fabric is dimensionally stable for the most part, it did shrink a little but not enough to be noticeable while wearing</a:t>
            </a:r>
          </a:p>
          <a:p>
            <a:r>
              <a:rPr lang="en-US" sz="2900" dirty="0"/>
              <a:t>The grain line of the fabric is true, it does not twist or turn after washing or wearing</a:t>
            </a:r>
          </a:p>
          <a:p>
            <a:endParaRPr lang="en-US" sz="1400" dirty="0"/>
          </a:p>
        </p:txBody>
      </p:sp>
      <p:pic>
        <p:nvPicPr>
          <p:cNvPr id="5" name="Picture 4" descr="A picture containing fabric&#10;&#10;Description automatically generated">
            <a:extLst>
              <a:ext uri="{FF2B5EF4-FFF2-40B4-BE49-F238E27FC236}">
                <a16:creationId xmlns:a16="http://schemas.microsoft.com/office/drawing/2014/main" id="{D90C42D1-4858-4667-B02B-09F5E6769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52015" y="1789824"/>
            <a:ext cx="2981436" cy="2236077"/>
          </a:xfrm>
          <a:prstGeom prst="rect">
            <a:avLst/>
          </a:prstGeom>
        </p:spPr>
      </p:pic>
    </p:spTree>
    <p:extLst>
      <p:ext uri="{BB962C8B-B14F-4D97-AF65-F5344CB8AC3E}">
        <p14:creationId xmlns:p14="http://schemas.microsoft.com/office/powerpoint/2010/main" val="2997799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826F-3780-47EA-A374-43A0CCC1E142}"/>
              </a:ext>
            </a:extLst>
          </p:cNvPr>
          <p:cNvSpPr>
            <a:spLocks noGrp="1"/>
          </p:cNvSpPr>
          <p:nvPr>
            <p:ph type="title"/>
          </p:nvPr>
        </p:nvSpPr>
        <p:spPr>
          <a:xfrm>
            <a:off x="3226677" y="-57806"/>
            <a:ext cx="10668000" cy="1524000"/>
          </a:xfrm>
        </p:spPr>
        <p:txBody>
          <a:bodyPr/>
          <a:lstStyle/>
          <a:p>
            <a:r>
              <a:rPr lang="en-US" dirty="0"/>
              <a:t>Fabric cont.</a:t>
            </a:r>
          </a:p>
        </p:txBody>
      </p:sp>
      <p:sp>
        <p:nvSpPr>
          <p:cNvPr id="3" name="Content Placeholder 2">
            <a:extLst>
              <a:ext uri="{FF2B5EF4-FFF2-40B4-BE49-F238E27FC236}">
                <a16:creationId xmlns:a16="http://schemas.microsoft.com/office/drawing/2014/main" id="{6686D9CE-7701-4175-8CDC-65CADCEB2C3C}"/>
              </a:ext>
            </a:extLst>
          </p:cNvPr>
          <p:cNvSpPr>
            <a:spLocks noGrp="1"/>
          </p:cNvSpPr>
          <p:nvPr>
            <p:ph idx="1"/>
          </p:nvPr>
        </p:nvSpPr>
        <p:spPr>
          <a:xfrm>
            <a:off x="362608" y="1082566"/>
            <a:ext cx="8981090" cy="4855779"/>
          </a:xfrm>
        </p:spPr>
        <p:txBody>
          <a:bodyPr>
            <a:noAutofit/>
          </a:bodyPr>
          <a:lstStyle/>
          <a:p>
            <a:r>
              <a:rPr lang="en-US" sz="2000" dirty="0"/>
              <a:t>The fabric is abrasion resistant; it protects the skin, and it can withstand the wear and tear of wearing the garment out and about</a:t>
            </a:r>
          </a:p>
          <a:p>
            <a:r>
              <a:rPr lang="en-US" sz="2000" dirty="0"/>
              <a:t>The fabric itself does not wrinkle easily, but after wash two the neckline (by the buttons) became wrinkly and did not lay flat. Other than that, the fabric does not wrinkle easily</a:t>
            </a:r>
          </a:p>
          <a:p>
            <a:r>
              <a:rPr lang="en-US" sz="2000" dirty="0"/>
              <a:t>The fabric is absorbent. It will soak up liquid, which means it is not water resistant</a:t>
            </a:r>
          </a:p>
          <a:p>
            <a:r>
              <a:rPr lang="en-US" sz="2000" dirty="0"/>
              <a:t>The fabric does not have good wicking ability. Since it is absorbent, that means it will attract any liquid to it and not wick it away</a:t>
            </a:r>
          </a:p>
          <a:p>
            <a:r>
              <a:rPr lang="en-US" sz="2000" dirty="0"/>
              <a:t>The care for the fabric is a but more intense than normal fabric. You must wash it on cold and not put it in the dryer. Letting it air dry takes more time and effort.</a:t>
            </a:r>
          </a:p>
          <a:p>
            <a:r>
              <a:rPr lang="en-US" sz="2000" dirty="0"/>
              <a:t>The finishes on the fabric are permanent and do not wash away.</a:t>
            </a:r>
          </a:p>
        </p:txBody>
      </p:sp>
      <p:pic>
        <p:nvPicPr>
          <p:cNvPr id="4" name="Picture 3" descr="A close-up of a pocket knife&#10;&#10;Description automatically generated with medium confidence">
            <a:extLst>
              <a:ext uri="{FF2B5EF4-FFF2-40B4-BE49-F238E27FC236}">
                <a16:creationId xmlns:a16="http://schemas.microsoft.com/office/drawing/2014/main" id="{0DF6331D-B093-45F1-9908-9A7AD04C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13431" y="1991053"/>
            <a:ext cx="3442135" cy="2581601"/>
          </a:xfrm>
          <a:prstGeom prst="rect">
            <a:avLst/>
          </a:prstGeom>
        </p:spPr>
      </p:pic>
    </p:spTree>
    <p:extLst>
      <p:ext uri="{BB962C8B-B14F-4D97-AF65-F5344CB8AC3E}">
        <p14:creationId xmlns:p14="http://schemas.microsoft.com/office/powerpoint/2010/main" val="1681472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F725-06F3-4CFE-B199-0C2DC2FF6210}"/>
              </a:ext>
            </a:extLst>
          </p:cNvPr>
          <p:cNvSpPr>
            <a:spLocks noGrp="1"/>
          </p:cNvSpPr>
          <p:nvPr>
            <p:ph type="title"/>
          </p:nvPr>
        </p:nvSpPr>
        <p:spPr>
          <a:xfrm>
            <a:off x="609600" y="391885"/>
            <a:ext cx="10668000" cy="1524000"/>
          </a:xfrm>
        </p:spPr>
        <p:txBody>
          <a:bodyPr/>
          <a:lstStyle/>
          <a:p>
            <a:r>
              <a:rPr lang="en-US" dirty="0"/>
              <a:t>Trim</a:t>
            </a:r>
          </a:p>
        </p:txBody>
      </p:sp>
      <p:sp>
        <p:nvSpPr>
          <p:cNvPr id="3" name="Content Placeholder 2">
            <a:extLst>
              <a:ext uri="{FF2B5EF4-FFF2-40B4-BE49-F238E27FC236}">
                <a16:creationId xmlns:a16="http://schemas.microsoft.com/office/drawing/2014/main" id="{EE5E4332-07E1-4BA5-A97C-D7E4F72C75A0}"/>
              </a:ext>
            </a:extLst>
          </p:cNvPr>
          <p:cNvSpPr>
            <a:spLocks noGrp="1"/>
          </p:cNvSpPr>
          <p:nvPr>
            <p:ph idx="1"/>
          </p:nvPr>
        </p:nvSpPr>
        <p:spPr>
          <a:xfrm>
            <a:off x="386631" y="1553278"/>
            <a:ext cx="8478845" cy="4517571"/>
          </a:xfrm>
        </p:spPr>
        <p:txBody>
          <a:bodyPr>
            <a:noAutofit/>
          </a:bodyPr>
          <a:lstStyle/>
          <a:p>
            <a:r>
              <a:rPr lang="en-US" sz="2600" dirty="0"/>
              <a:t>The trim on the garment is compatible with the item. The trim is the exact same color as the rest of the shirt </a:t>
            </a:r>
          </a:p>
          <a:p>
            <a:r>
              <a:rPr lang="en-US" sz="2600" dirty="0"/>
              <a:t>The trim is stitched in place </a:t>
            </a:r>
          </a:p>
          <a:p>
            <a:r>
              <a:rPr lang="en-US" sz="2600" dirty="0"/>
              <a:t>I think the trim will be able to withstand the wear on the garment for a very long time. The only thing that would be questionable is the buttons, just because they are buttons, and they can easily fall off </a:t>
            </a:r>
          </a:p>
          <a:p>
            <a:r>
              <a:rPr lang="en-US" sz="2600" dirty="0"/>
              <a:t>The trim is very comfortable, and you do not even realize it is there</a:t>
            </a:r>
          </a:p>
          <a:p>
            <a:pPr marL="0" indent="0">
              <a:buNone/>
            </a:pPr>
            <a:endParaRPr lang="en-US" sz="2000" dirty="0"/>
          </a:p>
        </p:txBody>
      </p:sp>
      <p:pic>
        <p:nvPicPr>
          <p:cNvPr id="5" name="Picture 4" descr="A picture containing close, fabric&#10;&#10;Description automatically generated">
            <a:extLst>
              <a:ext uri="{FF2B5EF4-FFF2-40B4-BE49-F238E27FC236}">
                <a16:creationId xmlns:a16="http://schemas.microsoft.com/office/drawing/2014/main" id="{8168E5B9-B0B6-4809-AA0C-A5E5313CE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58210" y="1846910"/>
            <a:ext cx="3441879" cy="2581409"/>
          </a:xfrm>
          <a:prstGeom prst="rect">
            <a:avLst/>
          </a:prstGeom>
        </p:spPr>
      </p:pic>
    </p:spTree>
    <p:extLst>
      <p:ext uri="{BB962C8B-B14F-4D97-AF65-F5344CB8AC3E}">
        <p14:creationId xmlns:p14="http://schemas.microsoft.com/office/powerpoint/2010/main" val="3292344392"/>
      </p:ext>
    </p:extLst>
  </p:cSld>
  <p:clrMapOvr>
    <a:masterClrMapping/>
  </p:clrMapOvr>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emplate>Pebble</Template>
  <TotalTime>2693</TotalTime>
  <Words>1463</Words>
  <Application>Microsoft Office PowerPoint</Application>
  <PresentationFormat>Widescreen</PresentationFormat>
  <Paragraphs>142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 Next LT Pro</vt:lpstr>
      <vt:lpstr>Avenir Next LT Pro Light</vt:lpstr>
      <vt:lpstr>Sitka Subheading</vt:lpstr>
      <vt:lpstr>PebbleVTI</vt:lpstr>
      <vt:lpstr>T-Shirt Analysis</vt:lpstr>
      <vt:lpstr>Point of Sale Evaluation</vt:lpstr>
      <vt:lpstr>Measure</vt:lpstr>
      <vt:lpstr>Laundering</vt:lpstr>
      <vt:lpstr>Laundering cont.</vt:lpstr>
      <vt:lpstr>Fit</vt:lpstr>
      <vt:lpstr>Fabric</vt:lpstr>
      <vt:lpstr>Fabric cont.</vt:lpstr>
      <vt:lpstr>Trim</vt:lpstr>
      <vt:lpstr>Trim cont.</vt:lpstr>
      <vt:lpstr>Stitches</vt:lpstr>
      <vt:lpstr>Seams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T-Shirt Analysis</dc:title>
  <dc:creator>Hannah Knight</dc:creator>
  <cp:lastModifiedBy>Hannah Knight</cp:lastModifiedBy>
  <cp:revision>31</cp:revision>
  <dcterms:created xsi:type="dcterms:W3CDTF">2021-03-29T14:26:16Z</dcterms:created>
  <dcterms:modified xsi:type="dcterms:W3CDTF">2021-04-21T16:31:31Z</dcterms:modified>
</cp:coreProperties>
</file>